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84" r:id="rId2"/>
    <p:sldId id="256" r:id="rId3"/>
    <p:sldId id="257" r:id="rId4"/>
    <p:sldId id="258" r:id="rId5"/>
    <p:sldId id="261" r:id="rId6"/>
    <p:sldId id="262" r:id="rId7"/>
    <p:sldId id="263" r:id="rId8"/>
    <p:sldId id="264" r:id="rId9"/>
    <p:sldId id="265" r:id="rId10"/>
    <p:sldId id="266" r:id="rId11"/>
    <p:sldId id="267" r:id="rId12"/>
    <p:sldId id="283" r:id="rId13"/>
    <p:sldId id="268" r:id="rId14"/>
    <p:sldId id="281"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0" d="100"/>
          <a:sy n="90" d="100"/>
        </p:scale>
        <p:origin x="1234"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21BCFDC9-A7D7-4F6B-A2D1-7309D38C3FF1}" type="datetimeFigureOut">
              <a:rPr lang="en-IN" smtClean="0"/>
              <a:t>17-02-2025</a:t>
            </a:fld>
            <a:endParaRPr lang="en-IN"/>
          </a:p>
        </p:txBody>
      </p:sp>
      <p:sp>
        <p:nvSpPr>
          <p:cNvPr id="20" name="Footer Placeholder 19"/>
          <p:cNvSpPr>
            <a:spLocks noGrp="1"/>
          </p:cNvSpPr>
          <p:nvPr>
            <p:ph type="ftr" sz="quarter" idx="11"/>
          </p:nvPr>
        </p:nvSpPr>
        <p:spPr/>
        <p:txBody>
          <a:bodyPr/>
          <a:lstStyle/>
          <a:p>
            <a:endParaRPr lang="en-IN"/>
          </a:p>
        </p:txBody>
      </p:sp>
      <p:sp>
        <p:nvSpPr>
          <p:cNvPr id="10" name="Slide Number Placeholder 9"/>
          <p:cNvSpPr>
            <a:spLocks noGrp="1"/>
          </p:cNvSpPr>
          <p:nvPr>
            <p:ph type="sldNum" sz="quarter" idx="12"/>
          </p:nvPr>
        </p:nvSpPr>
        <p:spPr/>
        <p:txBody>
          <a:bodyPr/>
          <a:lstStyle/>
          <a:p>
            <a:fld id="{5C053A97-86EE-4D02-BF71-582079ECEE0E}" type="slidenum">
              <a:rPr lang="en-IN" smtClean="0"/>
              <a:t>‹#›</a:t>
            </a:fld>
            <a:endParaRPr lang="en-IN"/>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1BCFDC9-A7D7-4F6B-A2D1-7309D38C3FF1}"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C053A97-86EE-4D02-BF71-582079ECEE0E}" type="slidenum">
              <a:rPr lang="en-IN" smtClean="0"/>
              <a:t>‹#›</a:t>
            </a:fld>
            <a:endParaRPr lang="en-IN"/>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1BCFDC9-A7D7-4F6B-A2D1-7309D38C3FF1}"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C053A97-86EE-4D02-BF71-582079ECEE0E}" type="slidenum">
              <a:rPr lang="en-IN" smtClean="0"/>
              <a:t>‹#›</a:t>
            </a:fld>
            <a:endParaRPr lang="en-IN"/>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1BCFDC9-A7D7-4F6B-A2D1-7309D38C3FF1}"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C053A97-86EE-4D02-BF71-582079ECEE0E}" type="slidenum">
              <a:rPr lang="en-IN" smtClean="0"/>
              <a:t>‹#›</a:t>
            </a:fld>
            <a:endParaRPr lang="en-IN"/>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1BCFDC9-A7D7-4F6B-A2D1-7309D38C3FF1}" type="datetimeFigureOut">
              <a:rPr lang="en-IN" smtClean="0"/>
              <a:t>17-02-2025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C053A97-86EE-4D02-BF71-582079ECEE0E}" type="slidenum">
              <a:rPr lang="en-IN" smtClean="0"/>
              <a:t>‹#›</a:t>
            </a:fld>
            <a:endParaRPr lang="en-IN"/>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21BCFDC9-A7D7-4F6B-A2D1-7309D38C3FF1}" type="datetimeFigureOut">
              <a:rPr lang="en-IN" smtClean="0"/>
              <a:t>17-02-2025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C053A97-86EE-4D02-BF71-582079ECEE0E}" type="slidenum">
              <a:rPr lang="en-IN" smtClean="0"/>
              <a:t>‹#›</a:t>
            </a:fld>
            <a:endParaRPr lang="en-IN"/>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21BCFDC9-A7D7-4F6B-A2D1-7309D38C3FF1}" type="datetimeFigureOut">
              <a:rPr lang="en-IN" smtClean="0"/>
              <a:t>17-02-2025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C053A97-86EE-4D02-BF71-582079ECEE0E}" type="slidenum">
              <a:rPr lang="en-IN" smtClean="0"/>
              <a:t>‹#›</a:t>
            </a:fld>
            <a:endParaRPr lang="en-IN"/>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1BCFDC9-A7D7-4F6B-A2D1-7309D38C3FF1}"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C053A97-86EE-4D02-BF71-582079ECEE0E}" type="slidenum">
              <a:rPr lang="en-IN" smtClean="0"/>
              <a:t>‹#›</a:t>
            </a:fld>
            <a:endParaRPr lang="en-IN"/>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21BCFDC9-A7D7-4F6B-A2D1-7309D38C3FF1}" type="datetimeFigureOut">
              <a:rPr lang="en-IN" smtClean="0"/>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C053A97-86EE-4D02-BF71-582079ECEE0E}" type="slidenum">
              <a:rPr lang="en-IN" smtClean="0"/>
              <a:t>‹#›</a:t>
            </a:fld>
            <a:endParaRPr lang="en-IN"/>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1BCFDC9-A7D7-4F6B-A2D1-7309D38C3FF1}"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C053A97-86EE-4D02-BF71-582079ECEE0E}" type="slidenum">
              <a:rPr lang="en-IN" smtClean="0"/>
              <a:t>‹#›</a:t>
            </a:fld>
            <a:endParaRPr lang="en-IN"/>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1BCFDC9-A7D7-4F6B-A2D1-7309D38C3FF1}" type="datetimeFigureOut">
              <a:rPr lang="en-IN" smtClean="0"/>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C053A97-86EE-4D02-BF71-582079ECEE0E}" type="slidenum">
              <a:rPr lang="en-IN" smtClean="0"/>
              <a:t>‹#›</a:t>
            </a:fld>
            <a:endParaRPr lang="en-IN"/>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21BCFDC9-A7D7-4F6B-A2D1-7309D38C3FF1}" type="datetimeFigureOut">
              <a:rPr lang="en-IN" smtClean="0"/>
              <a:t>17-02-2025</a:t>
            </a:fld>
            <a:endParaRPr lang="en-IN"/>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IN"/>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C053A97-86EE-4D02-BF71-582079ECEE0E}" type="slidenum">
              <a:rPr lang="en-IN" smtClean="0"/>
              <a:t>‹#›</a:t>
            </a:fld>
            <a:endParaRPr lang="en-IN"/>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ransition spd="slow">
    <p:wipe/>
  </p:transition>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s://dribbble.com/shots/21758578-Selecting-the-Right-H-Beam-Size-for-Structural-Steel-Application" TargetMode="External"/><Relationship Id="rId3" Type="http://schemas.openxmlformats.org/officeDocument/2006/relationships/hyperlink" Target="https://dribbble.com/shots/21758642-Demystifying-H-Beam-Sizes-A-Guide-to-Structural-Steel-Selection" TargetMode="External"/><Relationship Id="rId7" Type="http://schemas.openxmlformats.org/officeDocument/2006/relationships/hyperlink" Target="https://civiljungles.com/combined-footing/" TargetMode="External"/><Relationship Id="rId2" Type="http://schemas.openxmlformats.org/officeDocument/2006/relationships/hyperlink" Target="https://www.expatarrivals.com/user/262956" TargetMode="External"/><Relationship Id="rId1" Type="http://schemas.openxmlformats.org/officeDocument/2006/relationships/slideLayout" Target="../slideLayouts/slideLayout2.xml"/><Relationship Id="rId6" Type="http://schemas.openxmlformats.org/officeDocument/2006/relationships/hyperlink" Target="https://civiljungles.com/difference-between-short-column-and-long-column/" TargetMode="External"/><Relationship Id="rId5" Type="http://schemas.openxmlformats.org/officeDocument/2006/relationships/hyperlink" Target="https://civiljungles.com/floating-slab/" TargetMode="External"/><Relationship Id="rId4" Type="http://schemas.openxmlformats.org/officeDocument/2006/relationships/hyperlink" Target="https://civiljungles.com/difference-between-m-sand-vs-river-sand/" TargetMode="External"/><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hyperlink" Target="https://civiljungles.com/building-materials-list/" TargetMode="External"/><Relationship Id="rId2" Type="http://schemas.openxmlformats.org/officeDocument/2006/relationships/hyperlink" Target="https://civiljungles.com/fine-aggregate/"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hyperlink" Target="https://civiljungles.com/building-materials-list/" TargetMode="External"/><Relationship Id="rId2" Type="http://schemas.openxmlformats.org/officeDocument/2006/relationships/hyperlink" Target="https://civiljungles.com/rock-cycle/"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hyperlink" Target="https://civiljungles.com/undercoat/" TargetMode="External"/><Relationship Id="rId2" Type="http://schemas.openxmlformats.org/officeDocument/2006/relationships/hyperlink" Target="https://civiljungles.com/brick-sealer/"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civiljungles.com/clay-product/" TargetMode="External"/><Relationship Id="rId4" Type="http://schemas.openxmlformats.org/officeDocument/2006/relationships/hyperlink" Target="https://civiljungles.com/11-difference-between-silt-and-clay/"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civiljungles.com/building-materials-list/" TargetMode="External"/><Relationship Id="rId2" Type="http://schemas.openxmlformats.org/officeDocument/2006/relationships/hyperlink" Target="https://civiljungles.com/glass-block-floor/" TargetMode="Externa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civiljungles.com/standard-height-of-window-from-floor-level/" TargetMode="External"/><Relationship Id="rId2" Type="http://schemas.openxmlformats.org/officeDocument/2006/relationships/hyperlink" Target="https://civiljungles.com/types-of-plumbing/" TargetMode="Externa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civiljungles.com/structural-audit/" TargetMode="External"/><Relationship Id="rId2" Type="http://schemas.openxmlformats.org/officeDocument/2006/relationships/hyperlink" Target="https://civiljungles.com/modulus-of-rupture/" TargetMode="Externa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civiljungles.com/pitched-roo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hyperlink" Target="http://www.motherindia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E8EFF14-1CEB-2F0A-374E-D3DC3C538910}"/>
              </a:ext>
            </a:extLst>
          </p:cNvPr>
          <p:cNvSpPr txBox="1"/>
          <p:nvPr/>
        </p:nvSpPr>
        <p:spPr>
          <a:xfrm>
            <a:off x="1155825" y="1572199"/>
            <a:ext cx="7632848" cy="4370427"/>
          </a:xfrm>
          <a:prstGeom prst="rect">
            <a:avLst/>
          </a:prstGeom>
          <a:noFill/>
        </p:spPr>
        <p:txBody>
          <a:bodyPr wrap="square">
            <a:spAutoFit/>
          </a:bodyPr>
          <a:lstStyle/>
          <a:p>
            <a:pPr marL="0" indent="0" algn="ctr">
              <a:buNone/>
            </a:pPr>
            <a:r>
              <a:rPr lang="en-IN" sz="3200" b="1" u="sng" dirty="0"/>
              <a:t>M/s. Mother India Life Spaces and Infra Engineering Limited, INDIA.</a:t>
            </a:r>
          </a:p>
          <a:p>
            <a:pPr marL="0" indent="0" algn="ctr">
              <a:buNone/>
            </a:pPr>
            <a:br>
              <a:rPr lang="en-IN" sz="3200" dirty="0"/>
            </a:br>
            <a:r>
              <a:rPr lang="en-IN" sz="3200" dirty="0"/>
              <a:t>(Deals in Exports: All Agricultural Food Products, FMCG., Construction Materials)</a:t>
            </a:r>
            <a:br>
              <a:rPr lang="en-IN" sz="3200" dirty="0"/>
            </a:br>
            <a:r>
              <a:rPr lang="en-IN" sz="3200" dirty="0"/>
              <a:t> </a:t>
            </a:r>
            <a:br>
              <a:rPr lang="en-IN" sz="3200" dirty="0"/>
            </a:br>
            <a:r>
              <a:rPr lang="en-IN" sz="3200" dirty="0"/>
              <a:t>The Reverse Buyer – Seller Meet (RBSM)</a:t>
            </a:r>
            <a:br>
              <a:rPr lang="en-IN" sz="1800" dirty="0"/>
            </a:br>
            <a:r>
              <a:rPr lang="en-IN" sz="1800" dirty="0"/>
              <a:t> </a:t>
            </a:r>
            <a:br>
              <a:rPr lang="en-IN" sz="1800" dirty="0"/>
            </a:br>
            <a:r>
              <a:rPr lang="en-IN" sz="1800" dirty="0"/>
              <a:t> </a:t>
            </a:r>
            <a:br>
              <a:rPr lang="en-IN" sz="1800" dirty="0"/>
            </a:br>
            <a:endParaRPr lang="en-IN" dirty="0"/>
          </a:p>
        </p:txBody>
      </p:sp>
      <p:pic>
        <p:nvPicPr>
          <p:cNvPr id="6" name="Picture 2" descr="D:\logoss\6314585395777617886.jpg">
            <a:extLst>
              <a:ext uri="{FF2B5EF4-FFF2-40B4-BE49-F238E27FC236}">
                <a16:creationId xmlns:a16="http://schemas.microsoft.com/office/drawing/2014/main" id="{2519042E-0E52-46EE-2351-17FF35B918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19" y="0"/>
            <a:ext cx="1285021" cy="1285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D:\logoss\photo_6294306673329815004_y.jpg">
            <a:extLst>
              <a:ext uri="{FF2B5EF4-FFF2-40B4-BE49-F238E27FC236}">
                <a16:creationId xmlns:a16="http://schemas.microsoft.com/office/drawing/2014/main" id="{BA37632E-D826-FFAA-18F3-BE38B011A90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58978" y="0"/>
            <a:ext cx="1285022" cy="128502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84339E6-D34D-978C-D131-F5C8BFB77FEE}"/>
              </a:ext>
            </a:extLst>
          </p:cNvPr>
          <p:cNvSpPr txBox="1"/>
          <p:nvPr/>
        </p:nvSpPr>
        <p:spPr>
          <a:xfrm>
            <a:off x="1155825" y="5939014"/>
            <a:ext cx="7855282" cy="646331"/>
          </a:xfrm>
          <a:prstGeom prst="rect">
            <a:avLst/>
          </a:prstGeom>
          <a:noFill/>
        </p:spPr>
        <p:txBody>
          <a:bodyPr wrap="square">
            <a:spAutoFit/>
          </a:bodyPr>
          <a:lstStyle/>
          <a:p>
            <a:r>
              <a:rPr lang="en-IN" sz="1800" dirty="0">
                <a:latin typeface="Arial" panose="020B0604020202020204" pitchFamily="34" charset="0"/>
                <a:cs typeface="Arial" panose="020B0604020202020204" pitchFamily="34" charset="0"/>
              </a:rPr>
              <a:t>On dated: 18.02.2025  &amp;  19.02.2025</a:t>
            </a:r>
            <a:br>
              <a:rPr lang="en-IN" sz="1800" dirty="0">
                <a:latin typeface="Arial" panose="020B0604020202020204" pitchFamily="34" charset="0"/>
                <a:cs typeface="Arial" panose="020B0604020202020204" pitchFamily="34" charset="0"/>
              </a:rPr>
            </a:br>
            <a:r>
              <a:rPr lang="en-IN" sz="1800" dirty="0">
                <a:latin typeface="Arial" panose="020B0604020202020204" pitchFamily="34" charset="0"/>
                <a:cs typeface="Arial" panose="020B0604020202020204" pitchFamily="34" charset="0"/>
              </a:rPr>
              <a:t> At: Venue: Hotel Radisson Blu Resorts, Visakhapatnam.</a:t>
            </a:r>
            <a:endParaRPr lang="en-IN" dirty="0">
              <a:latin typeface="Arial" panose="020B0604020202020204" pitchFamily="34" charset="0"/>
              <a:cs typeface="Arial" panose="020B0604020202020204" pitchFamily="34" charset="0"/>
            </a:endParaRPr>
          </a:p>
        </p:txBody>
      </p:sp>
      <p:pic>
        <p:nvPicPr>
          <p:cNvPr id="2" name="Realestate 5">
            <a:hlinkClick r:id="" action="ppaction://media"/>
            <a:extLst>
              <a:ext uri="{FF2B5EF4-FFF2-40B4-BE49-F238E27FC236}">
                <a16:creationId xmlns:a16="http://schemas.microsoft.com/office/drawing/2014/main" id="{21729EFD-D4F2-589A-A4F7-EC5972087D1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56637" y="6357896"/>
            <a:ext cx="487363" cy="487363"/>
          </a:xfrm>
          <a:prstGeom prst="rect">
            <a:avLst/>
          </a:prstGeom>
        </p:spPr>
      </p:pic>
    </p:spTree>
    <p:extLst>
      <p:ext uri="{BB962C8B-B14F-4D97-AF65-F5344CB8AC3E}">
        <p14:creationId xmlns:p14="http://schemas.microsoft.com/office/powerpoint/2010/main" val="39647036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3659" numSld="999"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9672" y="332656"/>
            <a:ext cx="6777318" cy="579854"/>
          </a:xfrm>
        </p:spPr>
        <p:txBody>
          <a:bodyPr>
            <a:normAutofit fontScale="90000"/>
          </a:bodyPr>
          <a:lstStyle/>
          <a:p>
            <a:r>
              <a:rPr lang="en-IN" dirty="0"/>
              <a:t>Construction Materials</a:t>
            </a:r>
          </a:p>
        </p:txBody>
      </p:sp>
      <p:sp>
        <p:nvSpPr>
          <p:cNvPr id="3" name="Subtitle 2"/>
          <p:cNvSpPr>
            <a:spLocks noGrp="1"/>
          </p:cNvSpPr>
          <p:nvPr>
            <p:ph type="subTitle" idx="1"/>
          </p:nvPr>
        </p:nvSpPr>
        <p:spPr>
          <a:xfrm>
            <a:off x="1547664" y="1124744"/>
            <a:ext cx="7416824" cy="2520280"/>
          </a:xfrm>
        </p:spPr>
        <p:txBody>
          <a:bodyPr>
            <a:normAutofit fontScale="77500" lnSpcReduction="20000"/>
          </a:bodyPr>
          <a:lstStyle/>
          <a:p>
            <a:r>
              <a:rPr lang="en-US" b="1" dirty="0"/>
              <a:t>The Importance of Construction Materials in Building and Infrastructure</a:t>
            </a:r>
          </a:p>
          <a:p>
            <a:r>
              <a:rPr lang="en-US" dirty="0"/>
              <a:t>Construction materials play a vital role in the development of buildings, roads, bridges, and other infrastructure projects. The quality, durability, and sustainability of these materials determine the strength and longevity of structures. From ancient civilizations to modern skyscrapers, construction materials have evolved significantly to meet the demands of engineering, safety, and environmental sustainability.</a:t>
            </a:r>
          </a:p>
          <a:p>
            <a:endParaRPr lang="en-IN" dirty="0"/>
          </a:p>
        </p:txBody>
      </p:sp>
      <p:pic>
        <p:nvPicPr>
          <p:cNvPr id="1026" name="Picture 2" descr="C:\Users\I LOVE MY INDIA\Downloads\bvrl756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645024"/>
            <a:ext cx="4393708"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606087"/>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332656"/>
            <a:ext cx="7756263" cy="859702"/>
          </a:xfrm>
        </p:spPr>
        <p:txBody>
          <a:bodyPr>
            <a:normAutofit fontScale="90000"/>
          </a:bodyPr>
          <a:lstStyle/>
          <a:p>
            <a:pPr algn="ctr"/>
            <a:r>
              <a:rPr lang="en-US" b="1" u="sng" dirty="0"/>
              <a:t>Types of Construction Materials</a:t>
            </a:r>
            <a:br>
              <a:rPr lang="en-US" b="1" u="sng" dirty="0"/>
            </a:br>
            <a:endParaRPr lang="en-IN" u="sng" dirty="0"/>
          </a:p>
        </p:txBody>
      </p:sp>
      <p:sp>
        <p:nvSpPr>
          <p:cNvPr id="3" name="Content Placeholder 2"/>
          <p:cNvSpPr>
            <a:spLocks noGrp="1"/>
          </p:cNvSpPr>
          <p:nvPr>
            <p:ph idx="1"/>
          </p:nvPr>
        </p:nvSpPr>
        <p:spPr/>
        <p:txBody>
          <a:bodyPr/>
          <a:lstStyle/>
          <a:p>
            <a:pPr marL="0" indent="0">
              <a:buNone/>
            </a:pPr>
            <a:r>
              <a:rPr lang="en-US" dirty="0"/>
              <a:t>Construction materials are broadly categorized into </a:t>
            </a:r>
          </a:p>
          <a:p>
            <a:pPr marL="0" indent="0">
              <a:buNone/>
            </a:pPr>
            <a:r>
              <a:rPr lang="en-IN" b="1" dirty="0"/>
              <a:t>1. Natural Construction Materials</a:t>
            </a:r>
          </a:p>
          <a:p>
            <a:pPr marL="0" indent="0">
              <a:buNone/>
            </a:pPr>
            <a:r>
              <a:rPr lang="en-IN" b="1" dirty="0"/>
              <a:t>2. Traditional Building Materials</a:t>
            </a:r>
            <a:endParaRPr lang="en-IN" dirty="0"/>
          </a:p>
          <a:p>
            <a:pPr marL="0" indent="0">
              <a:buNone/>
            </a:pPr>
            <a:r>
              <a:rPr lang="en-IN" b="1" dirty="0"/>
              <a:t>3. Modern and Innovative Materials</a:t>
            </a:r>
            <a:endParaRPr lang="en-IN" dirty="0"/>
          </a:p>
        </p:txBody>
      </p:sp>
    </p:spTree>
    <p:extLst>
      <p:ext uri="{BB962C8B-B14F-4D97-AF65-F5344CB8AC3E}">
        <p14:creationId xmlns:p14="http://schemas.microsoft.com/office/powerpoint/2010/main" val="2042516582"/>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60648"/>
            <a:ext cx="7756263" cy="1702322"/>
          </a:xfrm>
        </p:spPr>
        <p:txBody>
          <a:bodyPr>
            <a:normAutofit/>
          </a:bodyPr>
          <a:lstStyle/>
          <a:p>
            <a:pPr algn="ctr"/>
            <a:r>
              <a:rPr lang="en-US" b="1" dirty="0"/>
              <a:t>Natural Materials</a:t>
            </a:r>
            <a:br>
              <a:rPr lang="en-US" dirty="0"/>
            </a:br>
            <a:endParaRPr lang="en-IN" dirty="0"/>
          </a:p>
        </p:txBody>
      </p:sp>
      <p:sp>
        <p:nvSpPr>
          <p:cNvPr id="3" name="Content Placeholder 2"/>
          <p:cNvSpPr>
            <a:spLocks noGrp="1"/>
          </p:cNvSpPr>
          <p:nvPr>
            <p:ph idx="1"/>
          </p:nvPr>
        </p:nvSpPr>
        <p:spPr>
          <a:xfrm>
            <a:off x="1435608" y="1447800"/>
            <a:ext cx="2992376" cy="4800600"/>
          </a:xfrm>
        </p:spPr>
        <p:txBody>
          <a:bodyPr>
            <a:normAutofit fontScale="92500" lnSpcReduction="20000"/>
          </a:bodyPr>
          <a:lstStyle/>
          <a:p>
            <a:r>
              <a:rPr lang="en-US" sz="2400" b="1" dirty="0"/>
              <a:t>Wood</a:t>
            </a:r>
            <a:r>
              <a:rPr lang="en-US" sz="2400" dirty="0"/>
              <a:t>: A renewable and versatile material used for structural frameworks, furniture, and decorative elements.</a:t>
            </a:r>
          </a:p>
          <a:p>
            <a:r>
              <a:rPr lang="en-US" sz="2400" b="1" dirty="0"/>
              <a:t>Stone</a:t>
            </a:r>
            <a:r>
              <a:rPr lang="en-US" sz="2400" dirty="0"/>
              <a:t>: One of the oldest construction materials, commonly used for foundations, walls, and flooring.</a:t>
            </a:r>
          </a:p>
          <a:p>
            <a:r>
              <a:rPr lang="en-US" sz="2400" b="1" dirty="0"/>
              <a:t>Clay</a:t>
            </a:r>
            <a:r>
              <a:rPr lang="en-US" sz="2400" dirty="0"/>
              <a:t>: Used in the production of bricks and ceramics, offering durability and insulation properties.</a:t>
            </a:r>
          </a:p>
          <a:p>
            <a:endParaRPr lang="en-IN" dirty="0"/>
          </a:p>
        </p:txBody>
      </p:sp>
      <p:pic>
        <p:nvPicPr>
          <p:cNvPr id="2050" name="Picture 2" descr="C:\Users\I LOVE MY INDIA\Downloads\zryuqfvq.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1412776"/>
            <a:ext cx="4176465" cy="417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046248"/>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16632"/>
            <a:ext cx="7024744" cy="1693992"/>
          </a:xfrm>
        </p:spPr>
        <p:txBody>
          <a:bodyPr>
            <a:normAutofit/>
          </a:bodyPr>
          <a:lstStyle/>
          <a:p>
            <a:pPr algn="ctr"/>
            <a:r>
              <a:rPr lang="en-US" b="1" dirty="0"/>
              <a:t>Natural Materials</a:t>
            </a:r>
            <a:br>
              <a:rPr lang="en-US" dirty="0"/>
            </a:br>
            <a:endParaRPr lang="en-IN" dirty="0"/>
          </a:p>
        </p:txBody>
      </p:sp>
      <p:sp>
        <p:nvSpPr>
          <p:cNvPr id="3" name="Content Placeholder 2"/>
          <p:cNvSpPr>
            <a:spLocks noGrp="1"/>
          </p:cNvSpPr>
          <p:nvPr>
            <p:ph idx="1"/>
          </p:nvPr>
        </p:nvSpPr>
        <p:spPr>
          <a:xfrm>
            <a:off x="595062" y="1124744"/>
            <a:ext cx="4625010" cy="5184576"/>
          </a:xfrm>
        </p:spPr>
        <p:txBody>
          <a:bodyPr>
            <a:normAutofit fontScale="85000" lnSpcReduction="10000"/>
          </a:bodyPr>
          <a:lstStyle/>
          <a:p>
            <a:pPr lvl="1"/>
            <a:r>
              <a:rPr lang="en-US" b="1" dirty="0"/>
              <a:t>Bamboo</a:t>
            </a:r>
            <a:r>
              <a:rPr lang="en-US" dirty="0"/>
              <a:t>: A highly sustainable material used for scaffolding, flooring, and structural elements, particularly in tropical regions.</a:t>
            </a:r>
          </a:p>
          <a:p>
            <a:pPr lvl="1"/>
            <a:r>
              <a:rPr lang="en-US" b="1" dirty="0"/>
              <a:t>Thatch</a:t>
            </a:r>
            <a:r>
              <a:rPr lang="en-US" dirty="0"/>
              <a:t>: A roofing material made from dried plant stalks, such as straw or reeds, used in traditional and eco-friendly constructions.</a:t>
            </a:r>
          </a:p>
          <a:p>
            <a:pPr lvl="1"/>
            <a:r>
              <a:rPr lang="en-US" b="1" dirty="0"/>
              <a:t>Lime</a:t>
            </a:r>
            <a:r>
              <a:rPr lang="en-US" dirty="0"/>
              <a:t>: Used in mortar and plaster, lime is an ancient construction material known for its durability and breathability.</a:t>
            </a:r>
          </a:p>
          <a:p>
            <a:endParaRPr lang="en-IN" dirty="0"/>
          </a:p>
        </p:txBody>
      </p:sp>
      <p:pic>
        <p:nvPicPr>
          <p:cNvPr id="3074" name="Picture 2" descr="C:\Users\I LOVE MY INDIA\Downloads\65c27rz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80" y="1412776"/>
            <a:ext cx="3672408"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906488"/>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32048"/>
            <a:ext cx="7498080" cy="1143000"/>
          </a:xfrm>
        </p:spPr>
        <p:txBody>
          <a:bodyPr>
            <a:normAutofit fontScale="90000"/>
          </a:bodyPr>
          <a:lstStyle/>
          <a:p>
            <a:r>
              <a:rPr lang="en-US" b="1" dirty="0"/>
              <a:t>2. Traditional Building Materials</a:t>
            </a:r>
            <a:endParaRPr lang="en-IN" dirty="0"/>
          </a:p>
        </p:txBody>
      </p:sp>
      <p:sp>
        <p:nvSpPr>
          <p:cNvPr id="3" name="Content Placeholder 2"/>
          <p:cNvSpPr>
            <a:spLocks noGrp="1"/>
          </p:cNvSpPr>
          <p:nvPr>
            <p:ph idx="1"/>
          </p:nvPr>
        </p:nvSpPr>
        <p:spPr>
          <a:xfrm>
            <a:off x="1435608" y="1447800"/>
            <a:ext cx="7498080" cy="1837184"/>
          </a:xfrm>
        </p:spPr>
        <p:txBody>
          <a:bodyPr>
            <a:noAutofit/>
          </a:bodyPr>
          <a:lstStyle/>
          <a:p>
            <a:r>
              <a:rPr lang="en-IN" sz="1600" dirty="0"/>
              <a:t>Cement is one of the most widely used building materials </a:t>
            </a:r>
            <a:r>
              <a:rPr lang="en-IN" sz="1600" u="sng" dirty="0">
                <a:hlinkClick r:id="rId2"/>
              </a:rPr>
              <a:t>in</a:t>
            </a:r>
            <a:r>
              <a:rPr lang="en-IN" sz="1600" dirty="0"/>
              <a:t> the Construction industry to construct almost every type of structure.</a:t>
            </a:r>
          </a:p>
          <a:p>
            <a:r>
              <a:rPr lang="en-IN" sz="1600" dirty="0"/>
              <a:t>Cement is used in the construction for the various purpose such as making mortar ( cement + sand ) which is used in the plastering work and structure of the brickwork, </a:t>
            </a:r>
            <a:r>
              <a:rPr lang="en-IN" sz="1600" u="sng" dirty="0">
                <a:hlinkClick r:id="rId3"/>
              </a:rPr>
              <a:t>for</a:t>
            </a:r>
            <a:r>
              <a:rPr lang="en-IN" sz="1600" dirty="0"/>
              <a:t> making concrete ( cement + </a:t>
            </a:r>
            <a:r>
              <a:rPr lang="en-IN" sz="1600" u="sng" dirty="0">
                <a:hlinkClick r:id="rId4"/>
              </a:rPr>
              <a:t>sand</a:t>
            </a:r>
            <a:r>
              <a:rPr lang="en-IN" sz="1600" dirty="0"/>
              <a:t> + aggregates) which is used in the construction of the </a:t>
            </a:r>
            <a:r>
              <a:rPr lang="en-IN" sz="1600" u="sng" dirty="0">
                <a:hlinkClick r:id="rId5"/>
              </a:rPr>
              <a:t>slabs</a:t>
            </a:r>
            <a:r>
              <a:rPr lang="en-IN" sz="1600" dirty="0"/>
              <a:t>, </a:t>
            </a:r>
            <a:r>
              <a:rPr lang="en-IN" sz="1600" u="sng" dirty="0">
                <a:hlinkClick r:id="rId6"/>
              </a:rPr>
              <a:t>columns</a:t>
            </a:r>
            <a:r>
              <a:rPr lang="en-IN" sz="1600" dirty="0"/>
              <a:t>, and </a:t>
            </a:r>
            <a:r>
              <a:rPr lang="en-IN" sz="1600" u="sng" dirty="0">
                <a:hlinkClick r:id="rId7"/>
              </a:rPr>
              <a:t>footings</a:t>
            </a:r>
            <a:r>
              <a:rPr lang="en-IN" sz="1600" dirty="0"/>
              <a:t>, etc.</a:t>
            </a:r>
          </a:p>
          <a:p>
            <a:pPr marL="82296" indent="0">
              <a:buNone/>
            </a:pPr>
            <a:endParaRPr lang="en-IN" sz="1600" dirty="0"/>
          </a:p>
        </p:txBody>
      </p:sp>
      <p:sp>
        <p:nvSpPr>
          <p:cNvPr id="5" name="Rectangle 4"/>
          <p:cNvSpPr/>
          <p:nvPr/>
        </p:nvSpPr>
        <p:spPr>
          <a:xfrm>
            <a:off x="1187624" y="3162179"/>
            <a:ext cx="7632848" cy="3693319"/>
          </a:xfrm>
          <a:prstGeom prst="rect">
            <a:avLst/>
          </a:prstGeom>
        </p:spPr>
        <p:txBody>
          <a:bodyPr wrap="square">
            <a:spAutoFit/>
          </a:bodyPr>
          <a:lstStyle/>
          <a:p>
            <a:r>
              <a:rPr lang="en-IN" dirty="0"/>
              <a:t>There are also various types of cement that are used for multiple purposes and </a:t>
            </a:r>
            <a:r>
              <a:rPr lang="en-IN" u="sng" dirty="0">
                <a:hlinkClick r:id="rId8"/>
              </a:rPr>
              <a:t>in</a:t>
            </a:r>
            <a:r>
              <a:rPr lang="en-IN" dirty="0"/>
              <a:t> different conditions.</a:t>
            </a:r>
          </a:p>
          <a:p>
            <a:pPr lvl="0"/>
            <a:r>
              <a:rPr lang="en-IN" dirty="0"/>
              <a:t>1. Ordinary Portland Cement.</a:t>
            </a:r>
          </a:p>
          <a:p>
            <a:pPr lvl="0"/>
            <a:r>
              <a:rPr lang="en-IN" dirty="0"/>
              <a:t>2. Rapid Hardening Cement.</a:t>
            </a:r>
          </a:p>
          <a:p>
            <a:pPr lvl="0"/>
            <a:r>
              <a:rPr lang="en-IN" dirty="0"/>
              <a:t>3. High Alumina Cement.</a:t>
            </a:r>
          </a:p>
          <a:p>
            <a:pPr lvl="0"/>
            <a:r>
              <a:rPr lang="en-IN" dirty="0"/>
              <a:t>4. Blast Furnace Slag.</a:t>
            </a:r>
          </a:p>
          <a:p>
            <a:pPr lvl="0"/>
            <a:r>
              <a:rPr lang="en-IN" dirty="0"/>
              <a:t>5. </a:t>
            </a:r>
            <a:r>
              <a:rPr lang="en-IN" dirty="0" err="1"/>
              <a:t>Pozzolana</a:t>
            </a:r>
            <a:r>
              <a:rPr lang="en-IN" dirty="0"/>
              <a:t> Cement.</a:t>
            </a:r>
          </a:p>
          <a:p>
            <a:pPr lvl="0"/>
            <a:r>
              <a:rPr lang="en-IN" dirty="0"/>
              <a:t>6. Air Entraining Cement.</a:t>
            </a:r>
          </a:p>
          <a:p>
            <a:pPr lvl="0"/>
            <a:r>
              <a:rPr lang="en-IN" dirty="0"/>
              <a:t>7. Expansive Cement.</a:t>
            </a:r>
          </a:p>
          <a:p>
            <a:pPr lvl="0"/>
            <a:r>
              <a:rPr lang="en-IN" dirty="0"/>
              <a:t>8. </a:t>
            </a:r>
            <a:r>
              <a:rPr lang="en-IN" dirty="0" err="1"/>
              <a:t>Colored</a:t>
            </a:r>
            <a:r>
              <a:rPr lang="en-IN" dirty="0"/>
              <a:t> Cement.</a:t>
            </a:r>
          </a:p>
          <a:p>
            <a:pPr lvl="0"/>
            <a:r>
              <a:rPr lang="en-IN" dirty="0"/>
              <a:t>9. </a:t>
            </a:r>
            <a:r>
              <a:rPr lang="en-IN" dirty="0" err="1"/>
              <a:t>Sulfate</a:t>
            </a:r>
            <a:r>
              <a:rPr lang="en-IN" dirty="0"/>
              <a:t> Resisting Cement.</a:t>
            </a:r>
          </a:p>
          <a:p>
            <a:pPr lvl="0"/>
            <a:r>
              <a:rPr lang="en-IN" dirty="0"/>
              <a:t>10. Low Heat Cement.</a:t>
            </a:r>
          </a:p>
          <a:p>
            <a:pPr lvl="0"/>
            <a:r>
              <a:rPr lang="en-IN" dirty="0"/>
              <a:t>11. White Cement.</a:t>
            </a:r>
          </a:p>
        </p:txBody>
      </p:sp>
      <p:sp>
        <p:nvSpPr>
          <p:cNvPr id="7" name="Title 1"/>
          <p:cNvSpPr txBox="1">
            <a:spLocks/>
          </p:cNvSpPr>
          <p:nvPr/>
        </p:nvSpPr>
        <p:spPr>
          <a:xfrm>
            <a:off x="1206826" y="521886"/>
            <a:ext cx="7498080" cy="1143000"/>
          </a:xfrm>
          <a:prstGeom prst="rect">
            <a:avLst/>
          </a:prstGeom>
        </p:spPr>
        <p:txBody>
          <a:bodyPr anchor="ctr">
            <a:normAutofit fontScale="975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a:t>(</a:t>
            </a:r>
            <a:r>
              <a:rPr lang="en-US" b="1" dirty="0" err="1"/>
              <a:t>i</a:t>
            </a:r>
            <a:r>
              <a:rPr lang="en-US" b="1" dirty="0"/>
              <a:t>). Cement</a:t>
            </a:r>
            <a:endParaRPr lang="en-IN" dirty="0"/>
          </a:p>
        </p:txBody>
      </p:sp>
      <p:pic>
        <p:nvPicPr>
          <p:cNvPr id="4098" name="Picture 2" descr="C:\Users\I LOVE MY INDIA\Downloads\hm0e7pd4.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56176" y="3473624"/>
            <a:ext cx="2500064" cy="250006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427984" y="5968003"/>
            <a:ext cx="4572000" cy="923330"/>
          </a:xfrm>
          <a:prstGeom prst="rect">
            <a:avLst/>
          </a:prstGeom>
        </p:spPr>
        <p:txBody>
          <a:bodyPr>
            <a:spAutoFit/>
          </a:bodyPr>
          <a:lstStyle/>
          <a:p>
            <a:r>
              <a:rPr lang="en-IN" dirty="0"/>
              <a:t>The above are the various types of cement used to construct multiple structures such as dams, bridges, high-rise buildings, etc.</a:t>
            </a:r>
          </a:p>
        </p:txBody>
      </p:sp>
    </p:spTree>
    <p:extLst>
      <p:ext uri="{BB962C8B-B14F-4D97-AF65-F5344CB8AC3E}">
        <p14:creationId xmlns:p14="http://schemas.microsoft.com/office/powerpoint/2010/main" val="1687104456"/>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effectLst/>
              </a:rPr>
              <a:t>(2). Aggregates</a:t>
            </a:r>
            <a:br>
              <a:rPr lang="en-IN" dirty="0">
                <a:effectLst/>
              </a:rPr>
            </a:br>
            <a:endParaRPr lang="en-IN" dirty="0"/>
          </a:p>
        </p:txBody>
      </p:sp>
      <p:sp>
        <p:nvSpPr>
          <p:cNvPr id="3" name="Content Placeholder 2"/>
          <p:cNvSpPr>
            <a:spLocks noGrp="1"/>
          </p:cNvSpPr>
          <p:nvPr>
            <p:ph idx="1"/>
          </p:nvPr>
        </p:nvSpPr>
        <p:spPr>
          <a:xfrm>
            <a:off x="1435608" y="1447800"/>
            <a:ext cx="4216512" cy="4429472"/>
          </a:xfrm>
        </p:spPr>
        <p:txBody>
          <a:bodyPr>
            <a:normAutofit fontScale="55000" lnSpcReduction="20000"/>
          </a:bodyPr>
          <a:lstStyle/>
          <a:p>
            <a:r>
              <a:rPr lang="en-IN" dirty="0"/>
              <a:t>Aggregates are also the most commonly used building materials in the construction Industry. </a:t>
            </a:r>
            <a:r>
              <a:rPr lang="en-IN" u="sng" dirty="0">
                <a:hlinkClick r:id="rId2"/>
              </a:rPr>
              <a:t>Aggregates</a:t>
            </a:r>
            <a:r>
              <a:rPr lang="en-IN" dirty="0"/>
              <a:t> are mainly used in the manufacturing of </a:t>
            </a:r>
            <a:r>
              <a:rPr lang="en-IN" u="sng" dirty="0">
                <a:hlinkClick r:id="rId3"/>
              </a:rPr>
              <a:t> </a:t>
            </a:r>
            <a:r>
              <a:rPr lang="en-IN" dirty="0">
                <a:hlinkClick r:id="rId3"/>
              </a:rPr>
              <a:t>concrete</a:t>
            </a:r>
            <a:r>
              <a:rPr lang="en-IN" dirty="0"/>
              <a:t>.</a:t>
            </a:r>
          </a:p>
          <a:p>
            <a:r>
              <a:rPr lang="en-IN" dirty="0"/>
              <a:t>Aggregates give volume to the concrete and make it economical. It is a central component in the concrete. Aggregates have High conductivity so that it is widely used in the drainage applications such as the construction of the foundation, septic drain fields and another type of the drainage works.</a:t>
            </a:r>
          </a:p>
          <a:p>
            <a:r>
              <a:rPr lang="en-IN" dirty="0"/>
              <a:t>The aggregates are available in various sizes and are mainly classified into two types that are coarse aggregates and fine aggregates.</a:t>
            </a:r>
          </a:p>
          <a:p>
            <a:endParaRPr lang="en-IN" dirty="0"/>
          </a:p>
        </p:txBody>
      </p:sp>
      <p:pic>
        <p:nvPicPr>
          <p:cNvPr id="5122" name="Picture 2" descr="C:\Users\I LOVE MY INDIA\Downloads\pn4g7hpp.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24128" y="1772816"/>
            <a:ext cx="2961659"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646920"/>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t>3. Stones and Rocks</a:t>
            </a:r>
            <a:br>
              <a:rPr lang="en-IN" dirty="0"/>
            </a:br>
            <a:endParaRPr lang="en-IN" dirty="0"/>
          </a:p>
        </p:txBody>
      </p:sp>
      <p:sp>
        <p:nvSpPr>
          <p:cNvPr id="3" name="Content Placeholder 2"/>
          <p:cNvSpPr>
            <a:spLocks noGrp="1"/>
          </p:cNvSpPr>
          <p:nvPr>
            <p:ph idx="1"/>
          </p:nvPr>
        </p:nvSpPr>
        <p:spPr/>
        <p:txBody>
          <a:bodyPr>
            <a:normAutofit fontScale="62500" lnSpcReduction="20000"/>
          </a:bodyPr>
          <a:lstStyle/>
          <a:p>
            <a:r>
              <a:rPr lang="en-IN" dirty="0">
                <a:hlinkClick r:id="rId2"/>
              </a:rPr>
              <a:t>Rocks</a:t>
            </a:r>
            <a:r>
              <a:rPr lang="en-IN" dirty="0"/>
              <a:t> are the naturally found </a:t>
            </a:r>
            <a:r>
              <a:rPr lang="en-IN" dirty="0">
                <a:hlinkClick r:id="rId3"/>
              </a:rPr>
              <a:t> building material</a:t>
            </a:r>
            <a:r>
              <a:rPr lang="en-IN" dirty="0"/>
              <a:t> that is generally used in the construction of various structures. The stones and rocks used in the construction are hard, durable, tough, and free from the weathered soft patches of the materials.</a:t>
            </a:r>
          </a:p>
          <a:p>
            <a:r>
              <a:rPr lang="en-IN" dirty="0"/>
              <a:t>The stones should also be free from any kind of cracks as it will reduce the strength and Durability of the rocks.</a:t>
            </a:r>
          </a:p>
          <a:p>
            <a:endParaRPr lang="en-IN" dirty="0"/>
          </a:p>
          <a:p>
            <a:pPr marL="82296" indent="0">
              <a:buNone/>
            </a:pPr>
            <a:r>
              <a:rPr lang="en-IN" dirty="0"/>
              <a:t>There are different types of rocks that are used in the construction that are as follows</a:t>
            </a:r>
          </a:p>
          <a:p>
            <a:pPr lvl="0"/>
            <a:r>
              <a:rPr lang="en-IN" dirty="0"/>
              <a:t>Ballast.</a:t>
            </a:r>
          </a:p>
          <a:p>
            <a:pPr lvl="0"/>
            <a:r>
              <a:rPr lang="en-IN" dirty="0"/>
              <a:t>Granite.</a:t>
            </a:r>
          </a:p>
          <a:p>
            <a:pPr lvl="0"/>
            <a:r>
              <a:rPr lang="en-IN" dirty="0"/>
              <a:t>Sandstone.</a:t>
            </a:r>
          </a:p>
          <a:p>
            <a:pPr lvl="0"/>
            <a:r>
              <a:rPr lang="en-IN" dirty="0"/>
              <a:t>Slate.</a:t>
            </a:r>
          </a:p>
          <a:p>
            <a:pPr lvl="0"/>
            <a:r>
              <a:rPr lang="en-IN" dirty="0"/>
              <a:t>Laterite.</a:t>
            </a:r>
          </a:p>
          <a:p>
            <a:pPr lvl="0"/>
            <a:r>
              <a:rPr lang="en-IN" dirty="0"/>
              <a:t>Limestone.</a:t>
            </a:r>
          </a:p>
          <a:p>
            <a:r>
              <a:rPr lang="en-IN" dirty="0"/>
              <a:t>Marble.</a:t>
            </a:r>
          </a:p>
        </p:txBody>
      </p:sp>
      <p:pic>
        <p:nvPicPr>
          <p:cNvPr id="6146" name="Picture 2" descr="C:\Users\I LOVE MY INDIA\Downloads\1txav6i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9992" y="3789040"/>
            <a:ext cx="3632920"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2877035"/>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4.</a:t>
            </a:r>
            <a:r>
              <a:rPr lang="en-IN" b="1" dirty="0"/>
              <a:t> Mud and Clay</a:t>
            </a:r>
            <a:br>
              <a:rPr lang="en-IN" dirty="0"/>
            </a:br>
            <a:endParaRPr lang="en-IN" dirty="0"/>
          </a:p>
        </p:txBody>
      </p:sp>
      <p:sp>
        <p:nvSpPr>
          <p:cNvPr id="3" name="Content Placeholder 2"/>
          <p:cNvSpPr>
            <a:spLocks noGrp="1"/>
          </p:cNvSpPr>
          <p:nvPr>
            <p:ph idx="1"/>
          </p:nvPr>
        </p:nvSpPr>
        <p:spPr>
          <a:xfrm>
            <a:off x="952579" y="1098747"/>
            <a:ext cx="4648560" cy="4501480"/>
          </a:xfrm>
        </p:spPr>
        <p:txBody>
          <a:bodyPr>
            <a:normAutofit fontScale="55000" lnSpcReduction="20000"/>
          </a:bodyPr>
          <a:lstStyle/>
          <a:p>
            <a:r>
              <a:rPr lang="en-IN" dirty="0"/>
              <a:t>Mud is a mixture of soil, silt, loam, clay, and water. The Mud generally formed by the natural process after the rainfall. After the Mud gets hard and formed a stone-like structure which is also known as Mudstone.</a:t>
            </a:r>
          </a:p>
          <a:p>
            <a:r>
              <a:rPr lang="en-IN" dirty="0"/>
              <a:t>Mud is a type of construction material that is in a semi-fluid state. Mus is mainly used to </a:t>
            </a:r>
            <a:r>
              <a:rPr lang="en-IN" dirty="0">
                <a:hlinkClick r:id="rId2"/>
              </a:rPr>
              <a:t>seal</a:t>
            </a:r>
            <a:r>
              <a:rPr lang="en-IN" dirty="0"/>
              <a:t>, </a:t>
            </a:r>
            <a:r>
              <a:rPr lang="en-IN" dirty="0">
                <a:hlinkClick r:id="rId3"/>
              </a:rPr>
              <a:t>coat</a:t>
            </a:r>
            <a:r>
              <a:rPr lang="en-IN" dirty="0"/>
              <a:t>, and adhere to the materials. </a:t>
            </a:r>
            <a:r>
              <a:rPr lang="en-IN" dirty="0">
                <a:hlinkClick r:id="rId4"/>
              </a:rPr>
              <a:t>Clay</a:t>
            </a:r>
            <a:r>
              <a:rPr lang="en-IN" dirty="0"/>
              <a:t> is a finely-grained soil formed due to the slow effect of weathering and erosion of rocks.</a:t>
            </a:r>
          </a:p>
          <a:p>
            <a:r>
              <a:rPr lang="en-IN" dirty="0"/>
              <a:t>Mud and </a:t>
            </a:r>
            <a:r>
              <a:rPr lang="en-IN" dirty="0">
                <a:hlinkClick r:id="rId5"/>
              </a:rPr>
              <a:t>clay</a:t>
            </a:r>
            <a:r>
              <a:rPr lang="en-IN" dirty="0"/>
              <a:t> are used for the mud plaster in the rural areas for both interiors and the exterior of the houses. It is a very cheap building material used in the construction of houses in rural areas.</a:t>
            </a:r>
          </a:p>
          <a:p>
            <a:endParaRPr lang="en-IN" dirty="0"/>
          </a:p>
        </p:txBody>
      </p:sp>
      <p:pic>
        <p:nvPicPr>
          <p:cNvPr id="7170" name="Picture 2" descr="C:\Users\I LOVE MY INDIA\Downloads\fqj5rd7b.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0112" y="3349487"/>
            <a:ext cx="3384376"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1476732"/>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88640"/>
            <a:ext cx="7498080" cy="1143000"/>
          </a:xfrm>
        </p:spPr>
        <p:txBody>
          <a:bodyPr>
            <a:normAutofit fontScale="90000"/>
          </a:bodyPr>
          <a:lstStyle/>
          <a:p>
            <a:pPr algn="ctr"/>
            <a:r>
              <a:rPr lang="en-US" dirty="0"/>
              <a:t>5. </a:t>
            </a:r>
            <a:r>
              <a:rPr lang="en-IN" b="1" dirty="0"/>
              <a:t>Concrete</a:t>
            </a:r>
            <a:br>
              <a:rPr lang="en-IN" dirty="0"/>
            </a:br>
            <a:endParaRPr lang="en-IN" dirty="0"/>
          </a:p>
        </p:txBody>
      </p:sp>
      <p:sp>
        <p:nvSpPr>
          <p:cNvPr id="3" name="Content Placeholder 2"/>
          <p:cNvSpPr>
            <a:spLocks noGrp="1"/>
          </p:cNvSpPr>
          <p:nvPr>
            <p:ph idx="1"/>
          </p:nvPr>
        </p:nvSpPr>
        <p:spPr>
          <a:xfrm>
            <a:off x="1187624" y="890228"/>
            <a:ext cx="7384864" cy="1746684"/>
          </a:xfrm>
        </p:spPr>
        <p:txBody>
          <a:bodyPr>
            <a:noAutofit/>
          </a:bodyPr>
          <a:lstStyle/>
          <a:p>
            <a:r>
              <a:rPr lang="en-US" sz="2400" dirty="0"/>
              <a:t>Concrete is a composite building material made from a combination of cement, sand, aggregate, and water in appropriate proportion. The concrete is used for the construction of the columns, foundations, beams, slabs, etc.</a:t>
            </a:r>
            <a:endParaRPr lang="en-IN" sz="2400" dirty="0"/>
          </a:p>
        </p:txBody>
      </p:sp>
      <p:pic>
        <p:nvPicPr>
          <p:cNvPr id="8195" name="Picture 3" descr="C:\Users\I LOVE MY INDIA\Downloads\5a9s3x3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46982" y="3140968"/>
            <a:ext cx="3240360" cy="324036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1115616" y="2852936"/>
            <a:ext cx="4603374" cy="4357464"/>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sz="2000" dirty="0"/>
              <a:t>Concrete is prepared with various types of grades, and the grade of the concrete denotes strength of the concrete. </a:t>
            </a:r>
          </a:p>
          <a:p>
            <a:r>
              <a:rPr lang="en-US" sz="2000" dirty="0"/>
              <a:t>Concrete is mainly used for two types of construction such plain cement concrete construction and Reinforced cement concrete construction.</a:t>
            </a:r>
          </a:p>
        </p:txBody>
      </p:sp>
    </p:spTree>
    <p:extLst>
      <p:ext uri="{BB962C8B-B14F-4D97-AF65-F5344CB8AC3E}">
        <p14:creationId xmlns:p14="http://schemas.microsoft.com/office/powerpoint/2010/main" val="2652772020"/>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6. </a:t>
            </a:r>
            <a:r>
              <a:rPr lang="en-IN" b="1" dirty="0"/>
              <a:t>Bricks</a:t>
            </a:r>
            <a:br>
              <a:rPr lang="en-IN" dirty="0"/>
            </a:br>
            <a:endParaRPr lang="en-IN" dirty="0"/>
          </a:p>
        </p:txBody>
      </p:sp>
      <p:sp>
        <p:nvSpPr>
          <p:cNvPr id="3" name="Content Placeholder 2"/>
          <p:cNvSpPr>
            <a:spLocks noGrp="1"/>
          </p:cNvSpPr>
          <p:nvPr>
            <p:ph idx="1"/>
          </p:nvPr>
        </p:nvSpPr>
        <p:spPr>
          <a:xfrm>
            <a:off x="1115616" y="962236"/>
            <a:ext cx="4648560" cy="4933528"/>
          </a:xfrm>
        </p:spPr>
        <p:txBody>
          <a:bodyPr>
            <a:normAutofit fontScale="62500" lnSpcReduction="20000"/>
          </a:bodyPr>
          <a:lstStyle/>
          <a:p>
            <a:r>
              <a:rPr lang="en-US" dirty="0"/>
              <a:t>Bricks are one of the oldest building materials used in the construction of various structures. The Bricks are one of the most commonly used building units. Bricks are mainly used for the construction of walls and paving. They are easy to handle, strong in compression, and also durable.</a:t>
            </a:r>
          </a:p>
          <a:p>
            <a:r>
              <a:rPr lang="en-US" dirty="0"/>
              <a:t>There are also various types of bricks nowadays are available in the market, such as Clay bricks, concrete bricks, engineering bricks, and sand-lime bricks, etc. Bricks are typically made from clay, and it is also an economical building material used in the construction of buildings.</a:t>
            </a:r>
          </a:p>
          <a:p>
            <a:endParaRPr lang="en-IN" dirty="0"/>
          </a:p>
        </p:txBody>
      </p:sp>
      <p:pic>
        <p:nvPicPr>
          <p:cNvPr id="9218" name="Picture 2" descr="C:\Users\I LOVE MY INDIA\Downloads\peanvmgq.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90187" y="3501008"/>
            <a:ext cx="3068959" cy="3068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18339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0"/>
            <a:ext cx="7498080" cy="1143000"/>
          </a:xfrm>
        </p:spPr>
        <p:txBody>
          <a:bodyPr/>
          <a:lstStyle/>
          <a:p>
            <a:pPr algn="ctr"/>
            <a:r>
              <a:rPr lang="en-US" dirty="0"/>
              <a:t>Sand</a:t>
            </a:r>
            <a:endParaRPr lang="en-IN" dirty="0"/>
          </a:p>
        </p:txBody>
      </p:sp>
      <p:sp>
        <p:nvSpPr>
          <p:cNvPr id="3" name="Content Placeholder 2"/>
          <p:cNvSpPr>
            <a:spLocks noGrp="1"/>
          </p:cNvSpPr>
          <p:nvPr>
            <p:ph idx="1"/>
          </p:nvPr>
        </p:nvSpPr>
        <p:spPr>
          <a:xfrm>
            <a:off x="1643066" y="980728"/>
            <a:ext cx="7024824" cy="1549152"/>
          </a:xfrm>
        </p:spPr>
        <p:txBody>
          <a:bodyPr>
            <a:normAutofit fontScale="62500" lnSpcReduction="20000"/>
          </a:bodyPr>
          <a:lstStyle/>
          <a:p>
            <a:r>
              <a:rPr lang="en-US" dirty="0"/>
              <a:t>Sand is a naturally occurring granular material composed of finely divided rock and mineral particles. It is typically made up of quartz, feldspar, and other minerals, giving it different colors and textures depending on its origin. Sand is commonly found in deserts, beaches, riverbeds, and underwater deposits.</a:t>
            </a:r>
          </a:p>
          <a:p>
            <a:endParaRPr lang="en-IN" dirty="0"/>
          </a:p>
        </p:txBody>
      </p:sp>
      <p:sp>
        <p:nvSpPr>
          <p:cNvPr id="4" name="Rectangle 3"/>
          <p:cNvSpPr/>
          <p:nvPr/>
        </p:nvSpPr>
        <p:spPr>
          <a:xfrm>
            <a:off x="1331640" y="2420888"/>
            <a:ext cx="6606480" cy="3754874"/>
          </a:xfrm>
          <a:prstGeom prst="rect">
            <a:avLst/>
          </a:prstGeom>
        </p:spPr>
        <p:txBody>
          <a:bodyPr wrap="square">
            <a:spAutoFit/>
          </a:bodyPr>
          <a:lstStyle/>
          <a:p>
            <a:r>
              <a:rPr lang="en-US" sz="1400" b="1" dirty="0"/>
              <a:t>Characteristics of Sand:</a:t>
            </a:r>
          </a:p>
          <a:p>
            <a:r>
              <a:rPr lang="en-US" sz="1400" b="1" dirty="0"/>
              <a:t>Particle Size:</a:t>
            </a:r>
            <a:r>
              <a:rPr lang="en-US" sz="1400" dirty="0"/>
              <a:t> Ranges from 0.0625 mm to 2 mm in diameter.</a:t>
            </a:r>
          </a:p>
          <a:p>
            <a:r>
              <a:rPr lang="en-US" sz="1400" b="1" dirty="0"/>
              <a:t>Composition:</a:t>
            </a:r>
            <a:r>
              <a:rPr lang="en-US" sz="1400" dirty="0"/>
              <a:t> Mostly silicon dioxide (</a:t>
            </a:r>
            <a:r>
              <a:rPr lang="en-US" sz="1400" dirty="0" err="1"/>
              <a:t>SiO</a:t>
            </a:r>
            <a:r>
              <a:rPr lang="en-US" sz="1400" dirty="0"/>
              <a:t>₂) in the form of quartz, but may also contain calcium carbonate, gypsum, or volcanic ash.</a:t>
            </a:r>
          </a:p>
          <a:p>
            <a:r>
              <a:rPr lang="en-US" sz="1400" b="1" dirty="0"/>
              <a:t>Texture:</a:t>
            </a:r>
            <a:r>
              <a:rPr lang="en-US" sz="1400" dirty="0"/>
              <a:t> Rough or smooth, depending on erosion and environmental conditions.</a:t>
            </a:r>
          </a:p>
          <a:p>
            <a:r>
              <a:rPr lang="en-US" sz="1400" b="1" dirty="0"/>
              <a:t>Color:</a:t>
            </a:r>
            <a:r>
              <a:rPr lang="en-US" sz="1400" dirty="0"/>
              <a:t> Varies from white, yellow, red, black, or even green, depending on mineral content.</a:t>
            </a:r>
          </a:p>
          <a:p>
            <a:r>
              <a:rPr lang="en-US" sz="1400" b="1" dirty="0"/>
              <a:t>Porosity:</a:t>
            </a:r>
            <a:r>
              <a:rPr lang="en-US" sz="1400" dirty="0"/>
              <a:t> Allows water and air to pass through easily.</a:t>
            </a:r>
          </a:p>
          <a:p>
            <a:endParaRPr lang="en-US" sz="1400" dirty="0"/>
          </a:p>
          <a:p>
            <a:r>
              <a:rPr lang="en-US" sz="1400" b="1" dirty="0"/>
              <a:t>Types of Sand:</a:t>
            </a:r>
          </a:p>
          <a:p>
            <a:r>
              <a:rPr lang="en-US" sz="1400" b="1" dirty="0"/>
              <a:t>Desert Sand:</a:t>
            </a:r>
            <a:r>
              <a:rPr lang="en-US" sz="1400" dirty="0"/>
              <a:t> Fine, rounded, and often unsuitable for construction.</a:t>
            </a:r>
          </a:p>
          <a:p>
            <a:r>
              <a:rPr lang="en-US" sz="1400" b="1" dirty="0"/>
              <a:t>Beach Sand:</a:t>
            </a:r>
            <a:r>
              <a:rPr lang="en-US" sz="1400" dirty="0"/>
              <a:t> Contains salt and organic materials; used for recreational and landscaping purposes.</a:t>
            </a:r>
          </a:p>
          <a:p>
            <a:r>
              <a:rPr lang="en-US" sz="1400" b="1" dirty="0"/>
              <a:t>River Sand:</a:t>
            </a:r>
            <a:r>
              <a:rPr lang="en-US" sz="1400" dirty="0"/>
              <a:t> Coarse and angular, making it ideal for construction.</a:t>
            </a:r>
          </a:p>
          <a:p>
            <a:r>
              <a:rPr lang="en-US" sz="1400" b="1" dirty="0"/>
              <a:t>Manufactured Sand (M-Sand):</a:t>
            </a:r>
            <a:r>
              <a:rPr lang="en-US" sz="1400" dirty="0"/>
              <a:t> Artificially made by crushing rocks; used as a substitute for river sand in construction.</a:t>
            </a:r>
          </a:p>
          <a:p>
            <a:r>
              <a:rPr lang="en-US" sz="1400" b="1" dirty="0"/>
              <a:t>Volcanic Sand</a:t>
            </a:r>
            <a:endParaRPr lang="en-US" sz="1400" dirty="0"/>
          </a:p>
        </p:txBody>
      </p:sp>
      <p:pic>
        <p:nvPicPr>
          <p:cNvPr id="22530" name="Picture 2" descr="C:\Users\I LOVE MY INDIA\Downloads\OIP (7).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3640" y="4630418"/>
            <a:ext cx="3240360" cy="216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211662"/>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t>7. Glass</a:t>
            </a:r>
            <a:br>
              <a:rPr lang="en-IN" dirty="0"/>
            </a:br>
            <a:endParaRPr lang="en-IN" dirty="0"/>
          </a:p>
        </p:txBody>
      </p:sp>
      <p:sp>
        <p:nvSpPr>
          <p:cNvPr id="3" name="Content Placeholder 2"/>
          <p:cNvSpPr>
            <a:spLocks noGrp="1"/>
          </p:cNvSpPr>
          <p:nvPr>
            <p:ph idx="1"/>
          </p:nvPr>
        </p:nvSpPr>
        <p:spPr>
          <a:xfrm>
            <a:off x="1115616" y="980728"/>
            <a:ext cx="4000488" cy="2845296"/>
          </a:xfrm>
        </p:spPr>
        <p:txBody>
          <a:bodyPr>
            <a:normAutofit fontScale="85000" lnSpcReduction="20000"/>
          </a:bodyPr>
          <a:lstStyle/>
          <a:p>
            <a:r>
              <a:rPr lang="en-IN" sz="1900" dirty="0">
                <a:hlinkClick r:id="rId2"/>
              </a:rPr>
              <a:t>Glass</a:t>
            </a:r>
            <a:r>
              <a:rPr lang="en-IN" sz="1900" dirty="0"/>
              <a:t> is also a commonly used building material for various architectural purposes. It is used as a glazing building material in the building envelope. Glass is a product that is made from a mixture of </a:t>
            </a:r>
            <a:r>
              <a:rPr lang="en-IN" sz="1900" dirty="0">
                <a:hlinkClick r:id="rId3"/>
              </a:rPr>
              <a:t> sand</a:t>
            </a:r>
            <a:r>
              <a:rPr lang="en-IN" sz="1900" dirty="0"/>
              <a:t> and silicates in an extremely hot kiln.</a:t>
            </a:r>
          </a:p>
          <a:p>
            <a:r>
              <a:rPr lang="en-IN" sz="1900" dirty="0"/>
              <a:t>Glass is used in the windows mainly to cover the panel of the window so that light enters the room.</a:t>
            </a:r>
          </a:p>
          <a:p>
            <a:r>
              <a:rPr lang="en-IN" sz="1900" dirty="0"/>
              <a:t>The different types of Glass that are used in the construction are as follows.</a:t>
            </a:r>
          </a:p>
          <a:p>
            <a:endParaRPr lang="en-IN" dirty="0"/>
          </a:p>
        </p:txBody>
      </p:sp>
      <p:sp>
        <p:nvSpPr>
          <p:cNvPr id="4" name="Rectangle 3"/>
          <p:cNvSpPr/>
          <p:nvPr/>
        </p:nvSpPr>
        <p:spPr>
          <a:xfrm>
            <a:off x="1187624" y="3575518"/>
            <a:ext cx="4572000" cy="3046988"/>
          </a:xfrm>
          <a:prstGeom prst="rect">
            <a:avLst/>
          </a:prstGeom>
        </p:spPr>
        <p:txBody>
          <a:bodyPr>
            <a:spAutoFit/>
          </a:bodyPr>
          <a:lstStyle/>
          <a:p>
            <a:r>
              <a:rPr lang="en-IN" sz="1600" b="1" dirty="0"/>
              <a:t>Following are the types of Glass which are used in construction</a:t>
            </a:r>
            <a:endParaRPr lang="en-IN" sz="1600" dirty="0"/>
          </a:p>
          <a:p>
            <a:pPr marL="285750" lvl="0" indent="-285750">
              <a:buFont typeface="Arial" panose="020B0604020202020204" pitchFamily="34" charset="0"/>
              <a:buChar char="•"/>
            </a:pPr>
            <a:r>
              <a:rPr lang="en-IN" sz="1600" dirty="0"/>
              <a:t>Float Glass.</a:t>
            </a:r>
          </a:p>
          <a:p>
            <a:pPr marL="285750" lvl="0" indent="-285750">
              <a:buFont typeface="Arial" panose="020B0604020202020204" pitchFamily="34" charset="0"/>
              <a:buChar char="•"/>
            </a:pPr>
            <a:r>
              <a:rPr lang="en-IN" sz="1600" dirty="0"/>
              <a:t>Tinted Glass.</a:t>
            </a:r>
          </a:p>
          <a:p>
            <a:pPr marL="285750" lvl="0" indent="-285750">
              <a:buFont typeface="Arial" panose="020B0604020202020204" pitchFamily="34" charset="0"/>
              <a:buChar char="•"/>
            </a:pPr>
            <a:r>
              <a:rPr lang="en-IN" sz="1600" dirty="0"/>
              <a:t>Extra Clean Glass.</a:t>
            </a:r>
          </a:p>
          <a:p>
            <a:pPr marL="285750" lvl="0" indent="-285750">
              <a:buFont typeface="Arial" panose="020B0604020202020204" pitchFamily="34" charset="0"/>
              <a:buChar char="•"/>
            </a:pPr>
            <a:r>
              <a:rPr lang="en-IN" sz="1600" dirty="0"/>
              <a:t>Double Glazed Glass.</a:t>
            </a:r>
          </a:p>
          <a:p>
            <a:pPr marL="285750" lvl="0" indent="-285750">
              <a:buFont typeface="Arial" panose="020B0604020202020204" pitchFamily="34" charset="0"/>
              <a:buChar char="•"/>
            </a:pPr>
            <a:r>
              <a:rPr lang="en-IN" sz="1600" dirty="0"/>
              <a:t>Chromatic Glass.</a:t>
            </a:r>
          </a:p>
          <a:p>
            <a:pPr marL="285750" lvl="0" indent="-285750">
              <a:buFont typeface="Arial" panose="020B0604020202020204" pitchFamily="34" charset="0"/>
              <a:buChar char="•"/>
            </a:pPr>
            <a:r>
              <a:rPr lang="en-IN" sz="1600" dirty="0"/>
              <a:t>Glass Wool.</a:t>
            </a:r>
          </a:p>
          <a:p>
            <a:pPr marL="285750" lvl="0" indent="-285750">
              <a:buFont typeface="Arial" panose="020B0604020202020204" pitchFamily="34" charset="0"/>
              <a:buChar char="•"/>
            </a:pPr>
            <a:r>
              <a:rPr lang="en-IN" sz="1600" dirty="0"/>
              <a:t>Glass Blocks.</a:t>
            </a:r>
          </a:p>
          <a:p>
            <a:pPr marL="285750" lvl="0" indent="-285750">
              <a:buFont typeface="Arial" panose="020B0604020202020204" pitchFamily="34" charset="0"/>
              <a:buChar char="•"/>
            </a:pPr>
            <a:r>
              <a:rPr lang="en-IN" sz="1600" dirty="0"/>
              <a:t>Toughened Glass.</a:t>
            </a:r>
          </a:p>
          <a:p>
            <a:pPr marL="285750" lvl="0" indent="-285750">
              <a:buFont typeface="Arial" panose="020B0604020202020204" pitchFamily="34" charset="0"/>
              <a:buChar char="•"/>
            </a:pPr>
            <a:r>
              <a:rPr lang="en-IN" sz="1600" dirty="0"/>
              <a:t>Laminated Glass.</a:t>
            </a:r>
          </a:p>
          <a:p>
            <a:pPr marL="285750" lvl="0" indent="-285750">
              <a:buFont typeface="Arial" panose="020B0604020202020204" pitchFamily="34" charset="0"/>
              <a:buChar char="•"/>
            </a:pPr>
            <a:r>
              <a:rPr lang="en-IN" sz="1600" dirty="0"/>
              <a:t>Shatterproof Glass.</a:t>
            </a:r>
          </a:p>
        </p:txBody>
      </p:sp>
      <p:pic>
        <p:nvPicPr>
          <p:cNvPr id="23554" name="Picture 2" descr="C:\Users\I LOVE MY INDIA\Downloads\OIP (8).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9624" y="1052736"/>
            <a:ext cx="2966170" cy="1664560"/>
          </a:xfrm>
          <a:prstGeom prst="rect">
            <a:avLst/>
          </a:prstGeom>
          <a:noFill/>
          <a:extLst>
            <a:ext uri="{909E8E84-426E-40DD-AFC4-6F175D3DCCD1}">
              <a14:hiddenFill xmlns:a14="http://schemas.microsoft.com/office/drawing/2010/main">
                <a:solidFill>
                  <a:srgbClr val="FFFFFF"/>
                </a:solidFill>
              </a14:hiddenFill>
            </a:ext>
          </a:extLst>
        </p:spPr>
      </p:pic>
      <p:pic>
        <p:nvPicPr>
          <p:cNvPr id="23555" name="Picture 3" descr="C:\Users\I LOVE MY INDIA\Downloads\OIP (9).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3874" y="4005064"/>
            <a:ext cx="3851920" cy="2559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4693244"/>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effectLst/>
                <a:latin typeface="Arial" panose="020B0604020202020204" pitchFamily="34" charset="0"/>
                <a:cs typeface="Arial" panose="020B0604020202020204" pitchFamily="34" charset="0"/>
              </a:rPr>
              <a:t>8. Granite</a:t>
            </a:r>
            <a:endParaRPr lang="en-IN" b="1" dirty="0">
              <a:latin typeface="Arial" panose="020B0604020202020204" pitchFamily="34" charset="0"/>
              <a:cs typeface="Arial" panose="020B0604020202020204" pitchFamily="34" charset="0"/>
            </a:endParaRPr>
          </a:p>
        </p:txBody>
      </p:sp>
      <p:pic>
        <p:nvPicPr>
          <p:cNvPr id="4" name="Content Placeholder 3" descr="Top 10 Indian Granite for Interior &amp; Exterior | Bhandari Marble Group"/>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84167" y="3501008"/>
            <a:ext cx="3078223" cy="3157736"/>
          </a:xfrm>
          <a:prstGeom prst="rect">
            <a:avLst/>
          </a:prstGeom>
          <a:noFill/>
          <a:ln>
            <a:noFill/>
          </a:ln>
        </p:spPr>
      </p:pic>
      <p:sp>
        <p:nvSpPr>
          <p:cNvPr id="5" name="Rectangle 4"/>
          <p:cNvSpPr/>
          <p:nvPr/>
        </p:nvSpPr>
        <p:spPr>
          <a:xfrm>
            <a:off x="1331640" y="1340768"/>
            <a:ext cx="7488832" cy="923330"/>
          </a:xfrm>
          <a:prstGeom prst="rect">
            <a:avLst/>
          </a:prstGeom>
        </p:spPr>
        <p:txBody>
          <a:bodyPr wrap="square">
            <a:spAutoFit/>
          </a:bodyPr>
          <a:lstStyle/>
          <a:p>
            <a:r>
              <a:rPr lang="en-US" dirty="0">
                <a:latin typeface="Arial" panose="020B0604020202020204" pitchFamily="34" charset="0"/>
                <a:cs typeface="Arial" panose="020B0604020202020204" pitchFamily="34" charset="0"/>
              </a:rPr>
              <a:t>Indian granite is a durable, attractive, and affordable stone that comes in many colors and varieties. It's used for construction and decoration around the world.</a:t>
            </a:r>
            <a:endParaRPr lang="en-IN" dirty="0">
              <a:latin typeface="Arial" panose="020B0604020202020204" pitchFamily="34" charset="0"/>
              <a:cs typeface="Arial" panose="020B0604020202020204" pitchFamily="34" charset="0"/>
            </a:endParaRPr>
          </a:p>
        </p:txBody>
      </p:sp>
      <p:sp>
        <p:nvSpPr>
          <p:cNvPr id="7" name="Rectangle 6"/>
          <p:cNvSpPr/>
          <p:nvPr/>
        </p:nvSpPr>
        <p:spPr>
          <a:xfrm>
            <a:off x="1403648" y="4005064"/>
            <a:ext cx="4572000" cy="1200329"/>
          </a:xfrm>
          <a:prstGeom prst="rect">
            <a:avLst/>
          </a:prstGeom>
        </p:spPr>
        <p:txBody>
          <a:bodyPr>
            <a:spAutoFit/>
          </a:bodyPr>
          <a:lstStyle/>
          <a:p>
            <a:r>
              <a:rPr lang="en-IN" dirty="0">
                <a:latin typeface="Arial" panose="020B0604020202020204" pitchFamily="34" charset="0"/>
                <a:cs typeface="Arial" panose="020B0604020202020204" pitchFamily="34" charset="0"/>
              </a:rPr>
              <a:t>Types of Granite:</a:t>
            </a:r>
          </a:p>
          <a:p>
            <a:pPr lvl="0"/>
            <a:r>
              <a:rPr lang="en-IN" dirty="0">
                <a:latin typeface="Arial" panose="020B0604020202020204" pitchFamily="34" charset="0"/>
                <a:cs typeface="Arial" panose="020B0604020202020204" pitchFamily="34" charset="0"/>
              </a:rPr>
              <a:t>White Granite, Black Granite, Brown,  Pink/Red Granite, Green Granite, Blue Granite </a:t>
            </a:r>
          </a:p>
        </p:txBody>
      </p:sp>
      <p:sp>
        <p:nvSpPr>
          <p:cNvPr id="8" name="Rectangle 7"/>
          <p:cNvSpPr/>
          <p:nvPr/>
        </p:nvSpPr>
        <p:spPr>
          <a:xfrm>
            <a:off x="1403648" y="2564904"/>
            <a:ext cx="4572000" cy="1200329"/>
          </a:xfrm>
          <a:prstGeom prst="rect">
            <a:avLst/>
          </a:prstGeom>
        </p:spPr>
        <p:txBody>
          <a:bodyPr>
            <a:spAutoFit/>
          </a:bodyPr>
          <a:lstStyle/>
          <a:p>
            <a:r>
              <a:rPr lang="en-IN" dirty="0">
                <a:latin typeface="Arial" panose="020B0604020202020204" pitchFamily="34" charset="0"/>
                <a:cs typeface="Arial" panose="020B0604020202020204" pitchFamily="34" charset="0"/>
              </a:rPr>
              <a:t>Uses of Granite:</a:t>
            </a:r>
          </a:p>
          <a:p>
            <a:r>
              <a:rPr lang="en-IN" dirty="0">
                <a:latin typeface="Arial" panose="020B0604020202020204" pitchFamily="34" charset="0"/>
                <a:cs typeface="Arial" panose="020B0604020202020204" pitchFamily="34" charset="0"/>
              </a:rPr>
              <a:t>Construction, Countertops, Flooring &amp; Tiles, Sculptures &amp; Monuments, Paving &amp; Landscaping</a:t>
            </a:r>
          </a:p>
        </p:txBody>
      </p:sp>
    </p:spTree>
    <p:extLst>
      <p:ext uri="{BB962C8B-B14F-4D97-AF65-F5344CB8AC3E}">
        <p14:creationId xmlns:p14="http://schemas.microsoft.com/office/powerpoint/2010/main" val="21907291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634082"/>
          </a:xfrm>
        </p:spPr>
        <p:txBody>
          <a:bodyPr>
            <a:normAutofit fontScale="90000"/>
          </a:bodyPr>
          <a:lstStyle/>
          <a:p>
            <a:pPr lvl="0" algn="ctr"/>
            <a:r>
              <a:rPr lang="en-IN" b="1" dirty="0"/>
              <a:t>9. Plastic</a:t>
            </a:r>
            <a:r>
              <a:rPr lang="en-IN" dirty="0"/>
              <a:t> </a:t>
            </a:r>
            <a:br>
              <a:rPr lang="en-IN" dirty="0"/>
            </a:br>
            <a:endParaRPr lang="en-IN" dirty="0"/>
          </a:p>
        </p:txBody>
      </p:sp>
      <p:sp>
        <p:nvSpPr>
          <p:cNvPr id="3" name="Content Placeholder 2"/>
          <p:cNvSpPr>
            <a:spLocks noGrp="1"/>
          </p:cNvSpPr>
          <p:nvPr>
            <p:ph idx="1"/>
          </p:nvPr>
        </p:nvSpPr>
        <p:spPr>
          <a:xfrm>
            <a:off x="1475656" y="764704"/>
            <a:ext cx="7498080" cy="1512168"/>
          </a:xfrm>
        </p:spPr>
        <p:txBody>
          <a:bodyPr>
            <a:normAutofit/>
          </a:bodyPr>
          <a:lstStyle/>
          <a:p>
            <a:pPr marL="82296" indent="0">
              <a:buNone/>
            </a:pPr>
            <a:endParaRPr lang="en-IN" sz="1800" dirty="0"/>
          </a:p>
          <a:p>
            <a:r>
              <a:rPr lang="en-IN" sz="1800" dirty="0"/>
              <a:t>Plastics are used in a growing range of building and construction applications, including insulation, </a:t>
            </a:r>
            <a:r>
              <a:rPr lang="en-IN" sz="1800" b="1" dirty="0">
                <a:hlinkClick r:id="rId2"/>
              </a:rPr>
              <a:t>piping</a:t>
            </a:r>
            <a:r>
              <a:rPr lang="en-IN" sz="1800" dirty="0"/>
              <a:t>, </a:t>
            </a:r>
            <a:r>
              <a:rPr lang="en-IN" sz="1800" dirty="0">
                <a:hlinkClick r:id="rId3"/>
              </a:rPr>
              <a:t>window</a:t>
            </a:r>
            <a:r>
              <a:rPr lang="en-IN" sz="1800" dirty="0"/>
              <a:t> frames and interior design.</a:t>
            </a:r>
          </a:p>
        </p:txBody>
      </p:sp>
      <p:sp>
        <p:nvSpPr>
          <p:cNvPr id="4" name="Rectangle 3"/>
          <p:cNvSpPr/>
          <p:nvPr/>
        </p:nvSpPr>
        <p:spPr>
          <a:xfrm>
            <a:off x="1763688" y="2132856"/>
            <a:ext cx="6120680" cy="1569660"/>
          </a:xfrm>
          <a:prstGeom prst="rect">
            <a:avLst/>
          </a:prstGeom>
        </p:spPr>
        <p:txBody>
          <a:bodyPr wrap="square">
            <a:spAutoFit/>
          </a:bodyPr>
          <a:lstStyle/>
          <a:p>
            <a:r>
              <a:rPr lang="en-IN" sz="1600" dirty="0"/>
              <a:t>The properties of plastic, which the construction professionals generally consider are as follows.</a:t>
            </a:r>
          </a:p>
          <a:p>
            <a:pPr lvl="0"/>
            <a:r>
              <a:rPr lang="en-IN" sz="1600" dirty="0"/>
              <a:t>Cost-Effectiveness, Energy Saving, Safety, Easy to Install, Appearance, Chemical resistance, Dimensional stability, Ductility, Durability, Electric insulation, Finishing, Fire resistance, Fixing, Humidity, Maintenance, Melting point, Recycling, Strength</a:t>
            </a:r>
          </a:p>
        </p:txBody>
      </p:sp>
      <p:pic>
        <p:nvPicPr>
          <p:cNvPr id="10242" name="Picture 2" descr="C:\Users\I LOVE MY INDIA\Downloads\dlq655q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4221088"/>
            <a:ext cx="2496290" cy="2496290"/>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I LOVE MY INDIA\Downloads\3p2kbre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80112" y="3906077"/>
            <a:ext cx="2677285" cy="2677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927256"/>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10. </a:t>
            </a:r>
            <a:r>
              <a:rPr lang="en-IN" b="1" dirty="0"/>
              <a:t>Steel</a:t>
            </a:r>
            <a:br>
              <a:rPr lang="en-IN" dirty="0"/>
            </a:br>
            <a:endParaRPr lang="en-IN" dirty="0"/>
          </a:p>
        </p:txBody>
      </p:sp>
      <p:sp>
        <p:nvSpPr>
          <p:cNvPr id="3" name="Content Placeholder 2"/>
          <p:cNvSpPr>
            <a:spLocks noGrp="1"/>
          </p:cNvSpPr>
          <p:nvPr>
            <p:ph idx="1"/>
          </p:nvPr>
        </p:nvSpPr>
        <p:spPr>
          <a:xfrm>
            <a:off x="1115616" y="764704"/>
            <a:ext cx="3568440" cy="4645496"/>
          </a:xfrm>
        </p:spPr>
        <p:txBody>
          <a:bodyPr>
            <a:normAutofit fontScale="92500" lnSpcReduction="20000"/>
          </a:bodyPr>
          <a:lstStyle/>
          <a:p>
            <a:r>
              <a:rPr lang="en-IN" sz="2000" dirty="0"/>
              <a:t>Steel is also widely used nowadays in the construction of various structures. Structural steel is used for the construction of steel structures. Steel is becoming the building material of choice for many large construction companies and contractors because of its various benefits.</a:t>
            </a:r>
          </a:p>
          <a:p>
            <a:r>
              <a:rPr lang="en-IN" sz="2000" dirty="0"/>
              <a:t>Steel is durable and can withstand high external pressures such as earthquakes, thunderstorms, and cyclones. A well-designed and constructed steel structure can last up to 30 years if maintained well.</a:t>
            </a:r>
          </a:p>
        </p:txBody>
      </p:sp>
      <p:pic>
        <p:nvPicPr>
          <p:cNvPr id="11266" name="Picture 2" descr="C:\Users\I LOVE MY INDIA\Downloads\enhqcqe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2348880"/>
            <a:ext cx="4032448" cy="4392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6040248"/>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t>11.Foam</a:t>
            </a:r>
            <a:br>
              <a:rPr lang="en-IN" b="1" dirty="0"/>
            </a:br>
            <a:endParaRPr lang="en-IN" dirty="0"/>
          </a:p>
        </p:txBody>
      </p:sp>
      <p:sp>
        <p:nvSpPr>
          <p:cNvPr id="3" name="Content Placeholder 2"/>
          <p:cNvSpPr>
            <a:spLocks noGrp="1"/>
          </p:cNvSpPr>
          <p:nvPr>
            <p:ph idx="1"/>
          </p:nvPr>
        </p:nvSpPr>
        <p:spPr/>
        <p:txBody>
          <a:bodyPr>
            <a:normAutofit fontScale="55000" lnSpcReduction="20000"/>
          </a:bodyPr>
          <a:lstStyle/>
          <a:p>
            <a:r>
              <a:rPr lang="en-IN" dirty="0">
                <a:latin typeface="Arial" panose="020B0604020202020204" pitchFamily="34" charset="0"/>
                <a:cs typeface="Arial" panose="020B0604020202020204" pitchFamily="34" charset="0"/>
              </a:rPr>
              <a:t>Foam is a lightweight, versatile construction material used in various applications, including insulation, soundproofing, and structural components. Here are some common types of construction foam:</a:t>
            </a:r>
          </a:p>
          <a:p>
            <a:r>
              <a:rPr lang="en-IN" b="1" dirty="0">
                <a:latin typeface="Arial" panose="020B0604020202020204" pitchFamily="34" charset="0"/>
                <a:cs typeface="Arial" panose="020B0604020202020204" pitchFamily="34" charset="0"/>
              </a:rPr>
              <a:t>Types of Construction Foam</a:t>
            </a:r>
          </a:p>
          <a:p>
            <a:endParaRPr lang="en-IN" b="1" dirty="0">
              <a:latin typeface="Arial" panose="020B0604020202020204" pitchFamily="34" charset="0"/>
              <a:cs typeface="Arial" panose="020B0604020202020204" pitchFamily="34" charset="0"/>
            </a:endParaRPr>
          </a:p>
          <a:p>
            <a:r>
              <a:rPr lang="en-IN" b="1" dirty="0">
                <a:latin typeface="Arial" panose="020B0604020202020204" pitchFamily="34" charset="0"/>
                <a:cs typeface="Arial" panose="020B0604020202020204" pitchFamily="34" charset="0"/>
              </a:rPr>
              <a:t>Polystyrene Foam (EPS &amp; XPS)</a:t>
            </a:r>
            <a:endParaRPr lang="en-IN" dirty="0">
              <a:latin typeface="Arial" panose="020B0604020202020204" pitchFamily="34" charset="0"/>
              <a:cs typeface="Arial" panose="020B0604020202020204" pitchFamily="34" charset="0"/>
            </a:endParaRPr>
          </a:p>
          <a:p>
            <a:pPr lvl="1"/>
            <a:r>
              <a:rPr lang="en-IN" dirty="0">
                <a:latin typeface="Arial" panose="020B0604020202020204" pitchFamily="34" charset="0"/>
                <a:cs typeface="Arial" panose="020B0604020202020204" pitchFamily="34" charset="0"/>
              </a:rPr>
              <a:t>EPS (Expanded Polystyrene): Lightweight, used for insulation and packaging.</a:t>
            </a:r>
          </a:p>
          <a:p>
            <a:pPr lvl="1"/>
            <a:r>
              <a:rPr lang="en-IN" dirty="0">
                <a:latin typeface="Arial" panose="020B0604020202020204" pitchFamily="34" charset="0"/>
                <a:cs typeface="Arial" panose="020B0604020202020204" pitchFamily="34" charset="0"/>
              </a:rPr>
              <a:t>XPS (Extruded Polystyrene): Denser, water-resistant, used in foundation insulation.</a:t>
            </a:r>
          </a:p>
          <a:p>
            <a:r>
              <a:rPr lang="en-IN" b="1" dirty="0">
                <a:latin typeface="Arial" panose="020B0604020202020204" pitchFamily="34" charset="0"/>
                <a:cs typeface="Arial" panose="020B0604020202020204" pitchFamily="34" charset="0"/>
              </a:rPr>
              <a:t>Polyurethane Foam (PU Foam)</a:t>
            </a:r>
            <a:endParaRPr lang="en-IN" dirty="0">
              <a:latin typeface="Arial" panose="020B0604020202020204" pitchFamily="34" charset="0"/>
              <a:cs typeface="Arial" panose="020B0604020202020204" pitchFamily="34" charset="0"/>
            </a:endParaRPr>
          </a:p>
          <a:p>
            <a:pPr lvl="1"/>
            <a:r>
              <a:rPr lang="en-IN" dirty="0">
                <a:latin typeface="Arial" panose="020B0604020202020204" pitchFamily="34" charset="0"/>
                <a:cs typeface="Arial" panose="020B0604020202020204" pitchFamily="34" charset="0"/>
              </a:rPr>
              <a:t>High thermal insulation properties.</a:t>
            </a:r>
          </a:p>
          <a:p>
            <a:pPr lvl="1"/>
            <a:r>
              <a:rPr lang="en-IN" dirty="0">
                <a:latin typeface="Arial" panose="020B0604020202020204" pitchFamily="34" charset="0"/>
                <a:cs typeface="Arial" panose="020B0604020202020204" pitchFamily="34" charset="0"/>
              </a:rPr>
              <a:t>Used in spray insulation, sealants, and structural panels.</a:t>
            </a:r>
          </a:p>
          <a:p>
            <a:r>
              <a:rPr lang="en-IN" b="1" dirty="0">
                <a:latin typeface="Arial" panose="020B0604020202020204" pitchFamily="34" charset="0"/>
                <a:cs typeface="Arial" panose="020B0604020202020204" pitchFamily="34" charset="0"/>
              </a:rPr>
              <a:t>Polyethylene Foam</a:t>
            </a:r>
            <a:endParaRPr lang="en-IN" dirty="0">
              <a:latin typeface="Arial" panose="020B0604020202020204" pitchFamily="34" charset="0"/>
              <a:cs typeface="Arial" panose="020B0604020202020204" pitchFamily="34" charset="0"/>
            </a:endParaRPr>
          </a:p>
          <a:p>
            <a:pPr lvl="1"/>
            <a:r>
              <a:rPr lang="en-IN" dirty="0">
                <a:latin typeface="Arial" panose="020B0604020202020204" pitchFamily="34" charset="0"/>
                <a:cs typeface="Arial" panose="020B0604020202020204" pitchFamily="34" charset="0"/>
              </a:rPr>
              <a:t>Durable and flexible.</a:t>
            </a:r>
          </a:p>
          <a:p>
            <a:pPr lvl="1"/>
            <a:r>
              <a:rPr lang="en-IN" dirty="0">
                <a:latin typeface="Arial" panose="020B0604020202020204" pitchFamily="34" charset="0"/>
                <a:cs typeface="Arial" panose="020B0604020202020204" pitchFamily="34" charset="0"/>
              </a:rPr>
              <a:t>Used for soundproofing and shock absorption.</a:t>
            </a:r>
          </a:p>
          <a:p>
            <a:r>
              <a:rPr lang="en-IN" b="1" dirty="0">
                <a:latin typeface="Arial" panose="020B0604020202020204" pitchFamily="34" charset="0"/>
                <a:cs typeface="Arial" panose="020B0604020202020204" pitchFamily="34" charset="0"/>
              </a:rPr>
              <a:t>Phenolic Foam</a:t>
            </a:r>
            <a:endParaRPr lang="en-IN" dirty="0">
              <a:latin typeface="Arial" panose="020B0604020202020204" pitchFamily="34" charset="0"/>
              <a:cs typeface="Arial" panose="020B0604020202020204" pitchFamily="34" charset="0"/>
            </a:endParaRPr>
          </a:p>
          <a:p>
            <a:pPr lvl="1"/>
            <a:r>
              <a:rPr lang="en-IN" dirty="0">
                <a:latin typeface="Arial" panose="020B0604020202020204" pitchFamily="34" charset="0"/>
                <a:cs typeface="Arial" panose="020B0604020202020204" pitchFamily="34" charset="0"/>
              </a:rPr>
              <a:t>Fire-resistant and high thermal efficiency.</a:t>
            </a:r>
          </a:p>
          <a:p>
            <a:pPr lvl="1"/>
            <a:r>
              <a:rPr lang="en-IN" dirty="0">
                <a:latin typeface="Arial" panose="020B0604020202020204" pitchFamily="34" charset="0"/>
                <a:cs typeface="Arial" panose="020B0604020202020204" pitchFamily="34" charset="0"/>
              </a:rPr>
              <a:t>Used in HVAC ducts and industrial insulation.</a:t>
            </a:r>
          </a:p>
          <a:p>
            <a:endParaRPr lang="en-IN" dirty="0"/>
          </a:p>
        </p:txBody>
      </p:sp>
      <p:pic>
        <p:nvPicPr>
          <p:cNvPr id="4" name="Picture 3">
            <a:extLst>
              <a:ext uri="{FF2B5EF4-FFF2-40B4-BE49-F238E27FC236}">
                <a16:creationId xmlns:a16="http://schemas.microsoft.com/office/drawing/2014/main" id="{7F9D92D3-2542-445B-5CB9-9265EA2D241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59068" y="4759002"/>
            <a:ext cx="2674620" cy="1524000"/>
          </a:xfrm>
          <a:prstGeom prst="rect">
            <a:avLst/>
          </a:prstGeom>
          <a:noFill/>
          <a:ln>
            <a:noFill/>
          </a:ln>
        </p:spPr>
      </p:pic>
    </p:spTree>
    <p:extLst>
      <p:ext uri="{BB962C8B-B14F-4D97-AF65-F5344CB8AC3E}">
        <p14:creationId xmlns:p14="http://schemas.microsoft.com/office/powerpoint/2010/main" val="1074841721"/>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t>12. Fabric</a:t>
            </a:r>
            <a:br>
              <a:rPr lang="en-IN" dirty="0"/>
            </a:br>
            <a:endParaRPr lang="en-IN" dirty="0"/>
          </a:p>
        </p:txBody>
      </p:sp>
      <p:sp>
        <p:nvSpPr>
          <p:cNvPr id="3" name="Content Placeholder 2"/>
          <p:cNvSpPr>
            <a:spLocks noGrp="1"/>
          </p:cNvSpPr>
          <p:nvPr>
            <p:ph idx="1"/>
          </p:nvPr>
        </p:nvSpPr>
        <p:spPr>
          <a:xfrm>
            <a:off x="1435608" y="1447800"/>
            <a:ext cx="3928480" cy="4717504"/>
          </a:xfrm>
        </p:spPr>
        <p:txBody>
          <a:bodyPr>
            <a:normAutofit fontScale="55000" lnSpcReduction="20000"/>
          </a:bodyPr>
          <a:lstStyle/>
          <a:p>
            <a:r>
              <a:rPr lang="en-IN" dirty="0"/>
              <a:t>Fabric structures are forms of constructed </a:t>
            </a:r>
            <a:r>
              <a:rPr lang="en-IN" dirty="0" err="1"/>
              <a:t>fibers</a:t>
            </a:r>
            <a:r>
              <a:rPr lang="en-IN" dirty="0"/>
              <a:t> that provide end users a variety of aesthetic free-form building designs. Tensile structures are lightweight, strong, durable systems that offer architects formal </a:t>
            </a:r>
            <a:r>
              <a:rPr lang="en-IN" dirty="0">
                <a:hlinkClick r:id="rId2"/>
              </a:rPr>
              <a:t>flexibility</a:t>
            </a:r>
            <a:r>
              <a:rPr lang="en-IN" dirty="0"/>
              <a:t> in ways other building materials cannot.</a:t>
            </a:r>
          </a:p>
          <a:p>
            <a:r>
              <a:rPr lang="en-IN" dirty="0"/>
              <a:t>The qualities of fabric consist of the diffusion of light, acoustic dampening, and the ability to span large areas uninterrupted. Custom-made fabric structures are engineered and fabricated to meet worldwide </a:t>
            </a:r>
            <a:r>
              <a:rPr lang="en-IN" dirty="0">
                <a:hlinkClick r:id="rId3"/>
              </a:rPr>
              <a:t>structural</a:t>
            </a:r>
            <a:r>
              <a:rPr lang="en-IN" dirty="0"/>
              <a:t>, flame retardant, weather-resistant, and natural force requirements. Fabric structures are considered a sub-category of tensile structure.</a:t>
            </a:r>
          </a:p>
          <a:p>
            <a:endParaRPr lang="en-IN" dirty="0"/>
          </a:p>
        </p:txBody>
      </p:sp>
      <p:pic>
        <p:nvPicPr>
          <p:cNvPr id="14338" name="Picture 2" descr="C:\Users\I LOVE MY INDIA\Downloads\碳纤维亭3_摄：田方方.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3861048"/>
            <a:ext cx="3706536" cy="2471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53126"/>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a:r>
              <a:rPr lang="en-IN" b="1" dirty="0"/>
              <a:t>13. Thatch</a:t>
            </a:r>
            <a:br>
              <a:rPr lang="en-IN" dirty="0"/>
            </a:br>
            <a:endParaRPr lang="en-IN" dirty="0"/>
          </a:p>
        </p:txBody>
      </p:sp>
      <p:sp>
        <p:nvSpPr>
          <p:cNvPr id="3" name="Content Placeholder 2"/>
          <p:cNvSpPr>
            <a:spLocks noGrp="1"/>
          </p:cNvSpPr>
          <p:nvPr>
            <p:ph idx="1"/>
          </p:nvPr>
        </p:nvSpPr>
        <p:spPr>
          <a:xfrm>
            <a:off x="1435608" y="1447800"/>
            <a:ext cx="4144504" cy="3277344"/>
          </a:xfrm>
        </p:spPr>
        <p:txBody>
          <a:bodyPr>
            <a:normAutofit fontScale="55000" lnSpcReduction="20000"/>
          </a:bodyPr>
          <a:lstStyle/>
          <a:p>
            <a:pPr marL="82296" indent="0">
              <a:buNone/>
            </a:pPr>
            <a:endParaRPr lang="en-IN" dirty="0"/>
          </a:p>
          <a:p>
            <a:r>
              <a:rPr lang="en-IN" dirty="0"/>
              <a:t>With the help of dry vegetation such as straw, water reed, sedge, rushes, heather, or palm branches </a:t>
            </a:r>
            <a:r>
              <a:rPr lang="en-IN" dirty="0">
                <a:hlinkClick r:id="rId2"/>
              </a:rPr>
              <a:t>roof</a:t>
            </a:r>
            <a:r>
              <a:rPr lang="en-IN" dirty="0"/>
              <a:t> of the building is crafted is known as the thatching.</a:t>
            </a:r>
          </a:p>
          <a:p>
            <a:r>
              <a:rPr lang="en-IN" dirty="0"/>
              <a:t>Due to thatching, the shaded water does not come to the inner roof. Due to densely packed vegetation is used for the thatching it works as insulation. Thatched is also used in the construction of modern roofs that are known as Thatched roofs.</a:t>
            </a:r>
          </a:p>
          <a:p>
            <a:endParaRPr lang="en-IN" dirty="0"/>
          </a:p>
        </p:txBody>
      </p:sp>
      <p:pic>
        <p:nvPicPr>
          <p:cNvPr id="15362" name="Picture 2" descr="C:\Users\I LOVE MY INDIA\Downloads\OIP (2).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7222" y="4365104"/>
            <a:ext cx="3866778" cy="2577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169771"/>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14</a:t>
            </a:r>
            <a:r>
              <a:rPr lang="en-US" dirty="0"/>
              <a:t>. </a:t>
            </a:r>
            <a:r>
              <a:rPr lang="en-IN" b="1" dirty="0"/>
              <a:t>Timber and Wood</a:t>
            </a:r>
            <a:br>
              <a:rPr lang="en-IN" dirty="0"/>
            </a:br>
            <a:endParaRPr lang="en-IN" dirty="0"/>
          </a:p>
        </p:txBody>
      </p:sp>
      <p:sp>
        <p:nvSpPr>
          <p:cNvPr id="3" name="Content Placeholder 2"/>
          <p:cNvSpPr>
            <a:spLocks noGrp="1"/>
          </p:cNvSpPr>
          <p:nvPr>
            <p:ph idx="1"/>
          </p:nvPr>
        </p:nvSpPr>
        <p:spPr>
          <a:xfrm>
            <a:off x="1475656" y="1124744"/>
            <a:ext cx="7024824" cy="3781400"/>
          </a:xfrm>
        </p:spPr>
        <p:txBody>
          <a:bodyPr>
            <a:normAutofit fontScale="62500" lnSpcReduction="20000"/>
          </a:bodyPr>
          <a:lstStyle/>
          <a:p>
            <a:r>
              <a:rPr lang="en-US" dirty="0"/>
              <a:t>Timber is also popularly used in the form of plywood &amp; raw wood. Products like ply blocks and ply boards. Heavy patterned doors and windows are made of solid wood/Timber to provide strength, toughness, and durability. Teakwood is a most appropriate  timber to be used in the construction of buildings.</a:t>
            </a:r>
          </a:p>
          <a:p>
            <a:r>
              <a:rPr lang="en-US" dirty="0"/>
              <a:t>Timber is the type of wood which is also used for construction or carpentry and furniture purposes. Timber is a material which is been used in construction since ancient times.</a:t>
            </a:r>
          </a:p>
          <a:p>
            <a:r>
              <a:rPr lang="en-US" dirty="0"/>
              <a:t>Wood fabricated in different types of shapes and sizes. Timber provided good strength, toughness, durability. Wood is a naturally available material. Wood is a good isolation material.</a:t>
            </a:r>
          </a:p>
          <a:p>
            <a:endParaRPr lang="en-IN" dirty="0"/>
          </a:p>
        </p:txBody>
      </p:sp>
      <p:pic>
        <p:nvPicPr>
          <p:cNvPr id="16387" name="Picture 3" descr="C:\Users\I LOVE MY INDIA\Downloads\IMG_20250215_131515_4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4543740"/>
            <a:ext cx="4064000" cy="210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306946"/>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t>15. Tiles (Ceramics)</a:t>
            </a:r>
            <a:br>
              <a:rPr lang="en-IN" b="1" dirty="0"/>
            </a:br>
            <a:endParaRPr lang="en-IN" b="1" dirty="0"/>
          </a:p>
        </p:txBody>
      </p:sp>
      <p:sp>
        <p:nvSpPr>
          <p:cNvPr id="3" name="Content Placeholder 2"/>
          <p:cNvSpPr>
            <a:spLocks noGrp="1"/>
          </p:cNvSpPr>
          <p:nvPr>
            <p:ph idx="1"/>
          </p:nvPr>
        </p:nvSpPr>
        <p:spPr>
          <a:xfrm>
            <a:off x="755576" y="1214264"/>
            <a:ext cx="4072496" cy="4789512"/>
          </a:xfrm>
        </p:spPr>
        <p:txBody>
          <a:bodyPr>
            <a:normAutofit fontScale="62500" lnSpcReduction="20000"/>
          </a:bodyPr>
          <a:lstStyle/>
          <a:p>
            <a:r>
              <a:rPr lang="en-US" dirty="0"/>
              <a:t>Tiles are widely used for flooring in kitchen, bathrooms, parking lots, rooftops and also used as tabletops for dining rooms. Tiles are made from materials like ceramic, porcelain, glass, stone or metal. We can use tiles for any decorating style, as they are available in a number of sizes, shapes, colors, and textures.</a:t>
            </a:r>
          </a:p>
          <a:p>
            <a:r>
              <a:rPr lang="en-US" dirty="0"/>
              <a:t>Tiles are mostly preferred nowadays compared to granite because of its advantages like stain and scratch resistance, low maintenance, easy to install, and don’t fade when exposed to sunlight or high or low temperatures.</a:t>
            </a:r>
          </a:p>
          <a:p>
            <a:endParaRPr lang="en-IN" dirty="0"/>
          </a:p>
        </p:txBody>
      </p:sp>
      <p:pic>
        <p:nvPicPr>
          <p:cNvPr id="17410" name="Picture 2" descr="C:\Users\I LOVE MY INDIA\Downloads\MKH_ceramic-tile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908720"/>
            <a:ext cx="1944216" cy="1944216"/>
          </a:xfrm>
          <a:prstGeom prst="rect">
            <a:avLst/>
          </a:prstGeom>
          <a:noFill/>
          <a:extLst>
            <a:ext uri="{909E8E84-426E-40DD-AFC4-6F175D3DCCD1}">
              <a14:hiddenFill xmlns:a14="http://schemas.microsoft.com/office/drawing/2010/main">
                <a:solidFill>
                  <a:srgbClr val="FFFFFF"/>
                </a:solidFill>
              </a14:hiddenFill>
            </a:ext>
          </a:extLst>
        </p:spPr>
      </p:pic>
      <p:pic>
        <p:nvPicPr>
          <p:cNvPr id="17411" name="Picture 3" descr="C:\Users\I LOVE MY INDIA\Downloads\KITCHEN-INSPO-1-1024x68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1138" y="2852936"/>
            <a:ext cx="2016224" cy="2016224"/>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C:\Users\I LOVE MY INDIA\Downloads\OIP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2501" y="4891675"/>
            <a:ext cx="2138637" cy="1777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326104"/>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16. </a:t>
            </a:r>
            <a:r>
              <a:rPr lang="en-IN" b="1" dirty="0"/>
              <a:t>Kevlar</a:t>
            </a:r>
            <a:br>
              <a:rPr lang="en-IN" dirty="0"/>
            </a:br>
            <a:endParaRPr lang="en-IN" dirty="0"/>
          </a:p>
        </p:txBody>
      </p:sp>
      <p:sp>
        <p:nvSpPr>
          <p:cNvPr id="3" name="Content Placeholder 2"/>
          <p:cNvSpPr>
            <a:spLocks noGrp="1"/>
          </p:cNvSpPr>
          <p:nvPr>
            <p:ph idx="1"/>
          </p:nvPr>
        </p:nvSpPr>
        <p:spPr>
          <a:xfrm>
            <a:off x="1435608" y="1447800"/>
            <a:ext cx="3928480" cy="4789512"/>
          </a:xfrm>
        </p:spPr>
        <p:txBody>
          <a:bodyPr>
            <a:normAutofit fontScale="70000" lnSpcReduction="20000"/>
          </a:bodyPr>
          <a:lstStyle/>
          <a:p>
            <a:r>
              <a:rPr lang="en-US" dirty="0"/>
              <a:t>In building construction, Kevlar can be formed into a sheet material for roofing, cladding and reinforcing. It was used unsuccessfully on the roof of the Olympic Stadium in Montreal which only lasted 10 years before it had to be renewed.</a:t>
            </a:r>
          </a:p>
          <a:p>
            <a:r>
              <a:rPr lang="en-US" dirty="0"/>
              <a:t>It can be used to protect bank counters and reinforce seismic shear walls. However, it can be problematic to install and when used structurally, the structural calculations can be difficult. It is also very expensive.</a:t>
            </a:r>
          </a:p>
          <a:p>
            <a:endParaRPr lang="en-IN" dirty="0"/>
          </a:p>
          <a:p>
            <a:endParaRPr lang="en-IN" dirty="0"/>
          </a:p>
        </p:txBody>
      </p:sp>
      <p:pic>
        <p:nvPicPr>
          <p:cNvPr id="18434" name="Picture 2" descr="C:\Users\I LOVE MY INDIA\Downloads\PTN148_(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8794" y="2852936"/>
            <a:ext cx="3359042"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6247931"/>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t>17. Bamboo</a:t>
            </a:r>
            <a:br>
              <a:rPr lang="en-IN" dirty="0"/>
            </a:br>
            <a:endParaRPr lang="en-IN" dirty="0"/>
          </a:p>
        </p:txBody>
      </p:sp>
      <p:sp>
        <p:nvSpPr>
          <p:cNvPr id="3" name="Content Placeholder 2"/>
          <p:cNvSpPr>
            <a:spLocks noGrp="1"/>
          </p:cNvSpPr>
          <p:nvPr>
            <p:ph idx="1"/>
          </p:nvPr>
        </p:nvSpPr>
        <p:spPr>
          <a:xfrm>
            <a:off x="1403648" y="1412776"/>
            <a:ext cx="6912768" cy="2736304"/>
          </a:xfrm>
        </p:spPr>
        <p:txBody>
          <a:bodyPr>
            <a:normAutofit/>
          </a:bodyPr>
          <a:lstStyle/>
          <a:p>
            <a:r>
              <a:rPr lang="en-US" sz="2400" dirty="0"/>
              <a:t>Bamboo is a versatile material, used to make paper and bedsheets. It is also strong enough to use as scaffolding for skyscrapers and has a long history of use in vertical construction.</a:t>
            </a:r>
          </a:p>
          <a:p>
            <a:r>
              <a:rPr lang="en-US" sz="2400" dirty="0"/>
              <a:t>In addition, the material is in demand as flooring and decorative elements due to its </a:t>
            </a:r>
            <a:r>
              <a:rPr lang="en-US" sz="2400" dirty="0" err="1"/>
              <a:t>biophilic</a:t>
            </a:r>
            <a:r>
              <a:rPr lang="en-US" sz="2400" dirty="0"/>
              <a:t> design aesthetic.</a:t>
            </a:r>
          </a:p>
          <a:p>
            <a:pPr marL="82296" indent="0">
              <a:buNone/>
            </a:pPr>
            <a:endParaRPr lang="en-IN" sz="2400" dirty="0"/>
          </a:p>
        </p:txBody>
      </p:sp>
      <p:pic>
        <p:nvPicPr>
          <p:cNvPr id="19458" name="Picture 2" descr="C:\Users\I LOVE MY INDIA\Downloads\OIP (4).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4077072"/>
            <a:ext cx="3841290" cy="2560860"/>
          </a:xfrm>
          <a:prstGeom prst="rect">
            <a:avLst/>
          </a:prstGeom>
          <a:noFill/>
          <a:extLst>
            <a:ext uri="{909E8E84-426E-40DD-AFC4-6F175D3DCCD1}">
              <a14:hiddenFill xmlns:a14="http://schemas.microsoft.com/office/drawing/2010/main">
                <a:solidFill>
                  <a:srgbClr val="FFFFFF"/>
                </a:solidFill>
              </a14:hiddenFill>
            </a:ext>
          </a:extLst>
        </p:spPr>
      </p:pic>
      <p:pic>
        <p:nvPicPr>
          <p:cNvPr id="19459" name="Picture 3" descr="C:\Users\I LOVE MY INDIA\Downloads\OIP (5).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672" y="4349390"/>
            <a:ext cx="3024336"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925970"/>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18. </a:t>
            </a:r>
            <a:r>
              <a:rPr lang="en-IN" b="1" dirty="0"/>
              <a:t>Carbon Fiber</a:t>
            </a:r>
            <a:br>
              <a:rPr lang="en-IN" dirty="0"/>
            </a:br>
            <a:endParaRPr lang="en-IN" dirty="0"/>
          </a:p>
        </p:txBody>
      </p:sp>
      <p:sp>
        <p:nvSpPr>
          <p:cNvPr id="3" name="Content Placeholder 2"/>
          <p:cNvSpPr>
            <a:spLocks noGrp="1"/>
          </p:cNvSpPr>
          <p:nvPr>
            <p:ph idx="1"/>
          </p:nvPr>
        </p:nvSpPr>
        <p:spPr>
          <a:xfrm>
            <a:off x="1435608" y="980728"/>
            <a:ext cx="7384864" cy="3456384"/>
          </a:xfrm>
        </p:spPr>
        <p:txBody>
          <a:bodyPr>
            <a:normAutofit/>
          </a:bodyPr>
          <a:lstStyle/>
          <a:p>
            <a:r>
              <a:rPr lang="en-US" sz="2000" dirty="0"/>
              <a:t>Carbon fiber has low thermal conductivity and provides good cohesion when used with concrete, which can be beneficial for high loaded floors and roads. It is also five times stronger than  steel, while weighs just one-third of it, and has a much higher load bearing capacity.</a:t>
            </a:r>
          </a:p>
          <a:p>
            <a:r>
              <a:rPr lang="en-US" sz="2000" dirty="0"/>
              <a:t>This helps in the easy delivery of carbon fiber wraps at the construction location as well as makes installation simpler, which reduces the overall timeline of a project. Carbon fiber can be used as a replacement for asbestos in fiber cement as it does not create any inhalation issues.</a:t>
            </a:r>
            <a:endParaRPr lang="en-IN" sz="2000" dirty="0"/>
          </a:p>
        </p:txBody>
      </p:sp>
      <p:pic>
        <p:nvPicPr>
          <p:cNvPr id="20482" name="Picture 2" descr="C:\Users\I LOVE MY INDIA\Downloads\R (1).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4148648"/>
            <a:ext cx="3937893" cy="2621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9167542"/>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t>19. Electrical Items </a:t>
            </a:r>
            <a:br>
              <a:rPr lang="en-IN" dirty="0"/>
            </a:br>
            <a:endParaRPr lang="en-IN" dirty="0"/>
          </a:p>
        </p:txBody>
      </p:sp>
      <p:sp>
        <p:nvSpPr>
          <p:cNvPr id="3" name="Content Placeholder 2"/>
          <p:cNvSpPr>
            <a:spLocks noGrp="1"/>
          </p:cNvSpPr>
          <p:nvPr>
            <p:ph idx="1"/>
          </p:nvPr>
        </p:nvSpPr>
        <p:spPr>
          <a:xfrm>
            <a:off x="683568" y="620688"/>
            <a:ext cx="7498080" cy="2664296"/>
          </a:xfrm>
        </p:spPr>
        <p:txBody>
          <a:bodyPr/>
          <a:lstStyle/>
          <a:p>
            <a:pPr marL="82296" indent="0">
              <a:buNone/>
            </a:pPr>
            <a:endParaRPr lang="en-IN" dirty="0"/>
          </a:p>
          <a:p>
            <a:r>
              <a:rPr lang="en-IN" sz="2400" dirty="0"/>
              <a:t>Electrical equipment includes </a:t>
            </a:r>
            <a:r>
              <a:rPr lang="en-IN" sz="2400" b="1" dirty="0"/>
              <a:t>any machine powered by electricity</a:t>
            </a:r>
            <a:r>
              <a:rPr lang="en-IN" sz="2400" dirty="0"/>
              <a:t>. It usually consists of an enclosure, a variety of electrical components, and often a power switch. IT equipment (computers, printers etc.) Motors, pumps and HVAC Systems.</a:t>
            </a:r>
          </a:p>
          <a:p>
            <a:endParaRPr lang="en-IN" dirty="0"/>
          </a:p>
        </p:txBody>
      </p:sp>
      <p:pic>
        <p:nvPicPr>
          <p:cNvPr id="21506" name="Picture 2" descr="C:\Users\I LOVE MY INDIA\Downloads\OIP (6).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5975" y="3933056"/>
            <a:ext cx="4514850" cy="300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425007"/>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21162"/>
            <a:ext cx="7498080" cy="1143000"/>
          </a:xfrm>
        </p:spPr>
        <p:txBody>
          <a:bodyPr/>
          <a:lstStyle/>
          <a:p>
            <a:pPr algn="ctr"/>
            <a:r>
              <a:rPr lang="en-IN" b="1" dirty="0"/>
              <a:t>20. Composites</a:t>
            </a:r>
          </a:p>
        </p:txBody>
      </p:sp>
      <p:sp>
        <p:nvSpPr>
          <p:cNvPr id="3" name="Content Placeholder 2"/>
          <p:cNvSpPr>
            <a:spLocks noGrp="1"/>
          </p:cNvSpPr>
          <p:nvPr>
            <p:ph idx="1"/>
          </p:nvPr>
        </p:nvSpPr>
        <p:spPr>
          <a:xfrm>
            <a:off x="1331640" y="1114631"/>
            <a:ext cx="7498080" cy="3106457"/>
          </a:xfrm>
        </p:spPr>
        <p:txBody>
          <a:bodyPr>
            <a:normAutofit/>
          </a:bodyPr>
          <a:lstStyle/>
          <a:p>
            <a:r>
              <a:rPr lang="en-IN" sz="2000" dirty="0"/>
              <a:t>Composites are materials consisting of two or more chemically distinct constituents on a macro-scale, having a distinct interface separating them, and with properties which cannot be obtained by any constituent working individually.</a:t>
            </a:r>
          </a:p>
          <a:p>
            <a:pPr marL="82296" indent="0">
              <a:buNone/>
            </a:pPr>
            <a:r>
              <a:rPr lang="en-IN" sz="2000" dirty="0"/>
              <a:t>There are three major types of composites</a:t>
            </a:r>
          </a:p>
          <a:p>
            <a:r>
              <a:rPr lang="en-IN" sz="2000" dirty="0"/>
              <a:t>1. Polymer Matrix Composite (PMCs)</a:t>
            </a:r>
          </a:p>
          <a:p>
            <a:r>
              <a:rPr lang="en-IN" sz="2000" dirty="0"/>
              <a:t>2. Metal Matrix Composite (MMCs)</a:t>
            </a:r>
          </a:p>
          <a:p>
            <a:r>
              <a:rPr lang="en-IN" sz="2000" dirty="0"/>
              <a:t>3. Ceramic Matrix Composite (CMCs)</a:t>
            </a:r>
          </a:p>
        </p:txBody>
      </p:sp>
      <p:pic>
        <p:nvPicPr>
          <p:cNvPr id="13314" name="Picture 2" descr="C:\Users\I LOVE MY INDIA\Downloads\OSK.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1512" y="3931174"/>
            <a:ext cx="4392488" cy="2926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3406068"/>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I LOVE MY INDIA\Downloads\OIP (1).jpeg">
            <a:extLst>
              <a:ext uri="{FF2B5EF4-FFF2-40B4-BE49-F238E27FC236}">
                <a16:creationId xmlns:a16="http://schemas.microsoft.com/office/drawing/2014/main" id="{38BFD8FB-0B2B-B7B3-27E9-66A16BFC7F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237191"/>
            <a:ext cx="5634455" cy="37444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D:\logoss\6314585395777617886.jpg">
            <a:extLst>
              <a:ext uri="{FF2B5EF4-FFF2-40B4-BE49-F238E27FC236}">
                <a16:creationId xmlns:a16="http://schemas.microsoft.com/office/drawing/2014/main" id="{DEEEA87D-5A28-6655-D2BB-8FF58980991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484784" cy="148478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390A932-272F-37D4-D645-9C5E48BC106B}"/>
              </a:ext>
            </a:extLst>
          </p:cNvPr>
          <p:cNvSpPr txBox="1"/>
          <p:nvPr/>
        </p:nvSpPr>
        <p:spPr>
          <a:xfrm>
            <a:off x="1115616" y="5354814"/>
            <a:ext cx="7416824" cy="1477328"/>
          </a:xfrm>
          <a:prstGeom prst="rect">
            <a:avLst/>
          </a:prstGeom>
          <a:noFill/>
        </p:spPr>
        <p:txBody>
          <a:bodyPr wrap="square">
            <a:spAutoFit/>
          </a:bodyPr>
          <a:lstStyle/>
          <a:p>
            <a:r>
              <a:rPr lang="en-IN" sz="1800" b="1" dirty="0"/>
              <a:t>Ramprasad GVSS.,</a:t>
            </a:r>
            <a:br>
              <a:rPr lang="en-IN" sz="1800" dirty="0"/>
            </a:br>
            <a:r>
              <a:rPr lang="en-IN" sz="1800" dirty="0"/>
              <a:t>Founder &amp; MD.,</a:t>
            </a:r>
            <a:br>
              <a:rPr lang="en-IN" sz="1800" dirty="0"/>
            </a:br>
            <a:r>
              <a:rPr lang="en-IN" sz="1800" dirty="0"/>
              <a:t>📞 +91 7386112277,</a:t>
            </a:r>
            <a:br>
              <a:rPr lang="en-IN" sz="1800" dirty="0"/>
            </a:br>
            <a:r>
              <a:rPr lang="en-IN" sz="1800" dirty="0"/>
              <a:t>✉️ Email: cmd@motherindgroup.com | ramprawsadindia@gmail.com</a:t>
            </a:r>
            <a:br>
              <a:rPr lang="en-IN" sz="1800" dirty="0"/>
            </a:br>
            <a:r>
              <a:rPr lang="en-IN" sz="1800" dirty="0"/>
              <a:t>🌐 Website: </a:t>
            </a:r>
            <a:r>
              <a:rPr lang="en-IN" sz="1800" dirty="0">
                <a:solidFill>
                  <a:srgbClr val="00B0F0"/>
                </a:solidFill>
                <a:hlinkClick r:id="rId4">
                  <a:extLst>
                    <a:ext uri="{A12FA001-AC4F-418D-AE19-62706E023703}">
                      <ahyp:hlinkClr xmlns:ahyp="http://schemas.microsoft.com/office/drawing/2018/hyperlinkcolor" val="tx"/>
                    </a:ext>
                  </a:extLst>
                </a:hlinkClick>
              </a:rPr>
              <a:t>www.motherindiagroup.com</a:t>
            </a:r>
            <a:endParaRPr lang="en-IN" dirty="0">
              <a:solidFill>
                <a:srgbClr val="00B0F0"/>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5EA932E8-457D-DC53-D500-78EA7CCDD08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5557" y="0"/>
            <a:ext cx="1484784" cy="1484784"/>
          </a:xfrm>
          <a:prstGeom prst="rect">
            <a:avLst/>
          </a:prstGeom>
        </p:spPr>
      </p:pic>
    </p:spTree>
    <p:extLst>
      <p:ext uri="{BB962C8B-B14F-4D97-AF65-F5344CB8AC3E}">
        <p14:creationId xmlns:p14="http://schemas.microsoft.com/office/powerpoint/2010/main" val="1252270098"/>
      </p:ext>
    </p:extLst>
  </p:cSld>
  <p:clrMapOvr>
    <a:masterClrMapping/>
  </p:clrMapOvr>
  <p:transition spd="slow">
    <p:wip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255</TotalTime>
  <Words>2577</Words>
  <Application>Microsoft Office PowerPoint</Application>
  <PresentationFormat>On-screen Show (4:3)</PresentationFormat>
  <Paragraphs>156</Paragraphs>
  <Slides>27</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Gill Sans MT</vt:lpstr>
      <vt:lpstr>Verdana</vt:lpstr>
      <vt:lpstr>Wingdings 2</vt:lpstr>
      <vt:lpstr>Solstice</vt:lpstr>
      <vt:lpstr>PowerPoint Presentation</vt:lpstr>
      <vt:lpstr>Construction Materials</vt:lpstr>
      <vt:lpstr>Types of Construction Materials </vt:lpstr>
      <vt:lpstr>Natural Materials </vt:lpstr>
      <vt:lpstr>Natural Materials </vt:lpstr>
      <vt:lpstr>2. Traditional Building Materials</vt:lpstr>
      <vt:lpstr>(2). Aggregates </vt:lpstr>
      <vt:lpstr>3. Stones and Rocks </vt:lpstr>
      <vt:lpstr>4. Mud and Clay </vt:lpstr>
      <vt:lpstr>5. Concrete </vt:lpstr>
      <vt:lpstr>6. Bricks </vt:lpstr>
      <vt:lpstr>Sand</vt:lpstr>
      <vt:lpstr>7. Glass </vt:lpstr>
      <vt:lpstr>8. Granite</vt:lpstr>
      <vt:lpstr>9. Plastic  </vt:lpstr>
      <vt:lpstr>10. Steel </vt:lpstr>
      <vt:lpstr>11.Foam </vt:lpstr>
      <vt:lpstr>12. Fabric </vt:lpstr>
      <vt:lpstr>13. Thatch </vt:lpstr>
      <vt:lpstr>14. Timber and Wood </vt:lpstr>
      <vt:lpstr>15. Tiles (Ceramics) </vt:lpstr>
      <vt:lpstr>16. Kevlar </vt:lpstr>
      <vt:lpstr>17. Bamboo </vt:lpstr>
      <vt:lpstr>18. Carbon Fiber </vt:lpstr>
      <vt:lpstr>19. Electrical Items  </vt:lpstr>
      <vt:lpstr>20. Composites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 LOVE MY INDIA</dc:creator>
  <cp:lastModifiedBy>sushma sandy</cp:lastModifiedBy>
  <cp:revision>163</cp:revision>
  <dcterms:created xsi:type="dcterms:W3CDTF">2025-02-15T05:57:37Z</dcterms:created>
  <dcterms:modified xsi:type="dcterms:W3CDTF">2025-02-17T06:54:54Z</dcterms:modified>
</cp:coreProperties>
</file>